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7" r:id="rId5"/>
  </p:sldIdLst>
  <p:sldSz cx="9720263" cy="17640300"/>
  <p:notesSz cx="6797675" cy="9926638"/>
  <p:defaultTextStyle>
    <a:defPPr>
      <a:defRPr lang="en-US"/>
    </a:defPPr>
    <a:lvl1pPr marL="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1pPr>
    <a:lvl2pPr marL="547230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2pPr>
    <a:lvl3pPr marL="1094462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3pPr>
    <a:lvl4pPr marL="1641693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4pPr>
    <a:lvl5pPr marL="218892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5pPr>
    <a:lvl6pPr marL="2736154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6pPr>
    <a:lvl7pPr marL="328338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7pPr>
    <a:lvl8pPr marL="3830615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8pPr>
    <a:lvl9pPr marL="4377849" algn="l" defTabSz="1094462" rtl="0" eaLnBrk="1" latinLnBrk="0" hangingPunct="1">
      <a:defRPr sz="21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44856"/>
    <a:srgbClr val="175A68"/>
    <a:srgbClr val="FE5E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249" autoAdjust="0"/>
  </p:normalViewPr>
  <p:slideViewPr>
    <p:cSldViewPr snapToGrid="0">
      <p:cViewPr varScale="1">
        <p:scale>
          <a:sx n="27" d="100"/>
          <a:sy n="27" d="100"/>
        </p:scale>
        <p:origin x="18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Fleet" userId="5cde5fea-d6d9-417e-b43a-169bee1f0ba9" providerId="ADAL" clId="{9A91CF12-2D52-4C38-AE02-5572AA857D1A}"/>
    <pc:docChg chg="undo custSel modSld">
      <pc:chgData name="Jenny Fleet" userId="5cde5fea-d6d9-417e-b43a-169bee1f0ba9" providerId="ADAL" clId="{9A91CF12-2D52-4C38-AE02-5572AA857D1A}" dt="2024-06-11T09:13:32.745" v="18" actId="1038"/>
      <pc:docMkLst>
        <pc:docMk/>
      </pc:docMkLst>
      <pc:sldChg chg="addSp delSp modSp mod">
        <pc:chgData name="Jenny Fleet" userId="5cde5fea-d6d9-417e-b43a-169bee1f0ba9" providerId="ADAL" clId="{9A91CF12-2D52-4C38-AE02-5572AA857D1A}" dt="2024-06-11T09:13:32.745" v="18" actId="1038"/>
        <pc:sldMkLst>
          <pc:docMk/>
          <pc:sldMk cId="1617357085" sldId="257"/>
        </pc:sldMkLst>
        <pc:picChg chg="mod">
          <ac:chgData name="Jenny Fleet" userId="5cde5fea-d6d9-417e-b43a-169bee1f0ba9" providerId="ADAL" clId="{9A91CF12-2D52-4C38-AE02-5572AA857D1A}" dt="2024-06-11T09:13:32.745" v="18" actId="1038"/>
          <ac:picMkLst>
            <pc:docMk/>
            <pc:sldMk cId="1617357085" sldId="257"/>
            <ac:picMk id="37" creationId="{6896352D-CEEF-B17B-5B6D-DD4C2D75C317}"/>
          </ac:picMkLst>
        </pc:picChg>
        <pc:picChg chg="add mod">
          <ac:chgData name="Jenny Fleet" userId="5cde5fea-d6d9-417e-b43a-169bee1f0ba9" providerId="ADAL" clId="{9A91CF12-2D52-4C38-AE02-5572AA857D1A}" dt="2024-06-11T09:12:27.470" v="4" actId="1076"/>
          <ac:picMkLst>
            <pc:docMk/>
            <pc:sldMk cId="1617357085" sldId="257"/>
            <ac:picMk id="60" creationId="{12B49D51-AFEA-9B45-C3BA-A1FCDD27A681}"/>
          </ac:picMkLst>
        </pc:picChg>
        <pc:picChg chg="add mod">
          <ac:chgData name="Jenny Fleet" userId="5cde5fea-d6d9-417e-b43a-169bee1f0ba9" providerId="ADAL" clId="{9A91CF12-2D52-4C38-AE02-5572AA857D1A}" dt="2024-06-11T09:12:57.130" v="9" actId="1076"/>
          <ac:picMkLst>
            <pc:docMk/>
            <pc:sldMk cId="1617357085" sldId="257"/>
            <ac:picMk id="64" creationId="{C2121726-8C92-98EF-C3AB-FC5CE7073FC0}"/>
          </ac:picMkLst>
        </pc:picChg>
        <pc:picChg chg="del">
          <ac:chgData name="Jenny Fleet" userId="5cde5fea-d6d9-417e-b43a-169bee1f0ba9" providerId="ADAL" clId="{9A91CF12-2D52-4C38-AE02-5572AA857D1A}" dt="2024-06-11T09:12:33.007" v="5" actId="478"/>
          <ac:picMkLst>
            <pc:docMk/>
            <pc:sldMk cId="1617357085" sldId="257"/>
            <ac:picMk id="1031" creationId="{799B6064-4173-7AC9-1671-DB2A3E2FE024}"/>
          </ac:picMkLst>
        </pc:picChg>
        <pc:picChg chg="del">
          <ac:chgData name="Jenny Fleet" userId="5cde5fea-d6d9-417e-b43a-169bee1f0ba9" providerId="ADAL" clId="{9A91CF12-2D52-4C38-AE02-5572AA857D1A}" dt="2024-06-11T09:11:02.333" v="0" actId="478"/>
          <ac:picMkLst>
            <pc:docMk/>
            <pc:sldMk cId="1617357085" sldId="257"/>
            <ac:picMk id="1032" creationId="{5FE6C950-7494-FF7F-3D7A-7FCFE54D3F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6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599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30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63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1994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27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659" algn="l" defTabSz="930664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9"/>
          </a:xfrm>
        </p:spPr>
        <p:txBody>
          <a:bodyPr anchor="b"/>
          <a:lstStyle>
            <a:lvl1pPr algn="ctr"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3"/>
            <a:ext cx="7290197" cy="4258987"/>
          </a:xfrm>
        </p:spPr>
        <p:txBody>
          <a:bodyPr/>
          <a:lstStyle>
            <a:lvl1pPr marL="0" indent="0" algn="ctr">
              <a:buNone/>
              <a:defRPr sz="2552"/>
            </a:lvl1pPr>
            <a:lvl2pPr marL="486052" indent="0" algn="ctr">
              <a:buNone/>
              <a:defRPr sz="2126"/>
            </a:lvl2pPr>
            <a:lvl3pPr marL="972101" indent="0" algn="ctr">
              <a:buNone/>
              <a:defRPr sz="1913"/>
            </a:lvl3pPr>
            <a:lvl4pPr marL="1458153" indent="0" algn="ctr">
              <a:buNone/>
              <a:defRPr sz="1701"/>
            </a:lvl4pPr>
            <a:lvl5pPr marL="1944203" indent="0" algn="ctr">
              <a:buNone/>
              <a:defRPr sz="1701"/>
            </a:lvl5pPr>
            <a:lvl6pPr marL="2430254" indent="0" algn="ctr">
              <a:buNone/>
              <a:defRPr sz="1701"/>
            </a:lvl6pPr>
            <a:lvl7pPr marL="2916306" indent="0" algn="ctr">
              <a:buNone/>
              <a:defRPr sz="1701"/>
            </a:lvl7pPr>
            <a:lvl8pPr marL="3402356" indent="0" algn="ctr">
              <a:buNone/>
              <a:defRPr sz="1701"/>
            </a:lvl8pPr>
            <a:lvl9pPr marL="3888407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4"/>
            <a:ext cx="2095931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4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7" y="4397831"/>
            <a:ext cx="8383727" cy="7337873"/>
          </a:xfrm>
        </p:spPr>
        <p:txBody>
          <a:bodyPr anchor="b"/>
          <a:lstStyle>
            <a:lvl1pPr>
              <a:defRPr sz="63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7" y="11805124"/>
            <a:ext cx="8383727" cy="3858815"/>
          </a:xfrm>
        </p:spPr>
        <p:txBody>
          <a:bodyPr/>
          <a:lstStyle>
            <a:lvl1pPr marL="0" indent="0">
              <a:buNone/>
              <a:defRPr sz="2552">
                <a:solidFill>
                  <a:schemeClr val="tx1"/>
                </a:solidFill>
              </a:defRPr>
            </a:lvl1pPr>
            <a:lvl2pPr marL="486052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101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15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20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25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30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356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40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9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2" y="4695914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5" y="939187"/>
            <a:ext cx="8383727" cy="3409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6"/>
            <a:ext cx="4112126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1"/>
            <a:ext cx="4112126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5" y="4324326"/>
            <a:ext cx="4132377" cy="2119285"/>
          </a:xfrm>
        </p:spPr>
        <p:txBody>
          <a:bodyPr anchor="b"/>
          <a:lstStyle>
            <a:lvl1pPr marL="0" indent="0">
              <a:buNone/>
              <a:defRPr sz="2552" b="1"/>
            </a:lvl1pPr>
            <a:lvl2pPr marL="486052" indent="0">
              <a:buNone/>
              <a:defRPr sz="2126" b="1"/>
            </a:lvl2pPr>
            <a:lvl3pPr marL="972101" indent="0">
              <a:buNone/>
              <a:defRPr sz="1913" b="1"/>
            </a:lvl3pPr>
            <a:lvl4pPr marL="1458153" indent="0">
              <a:buNone/>
              <a:defRPr sz="1701" b="1"/>
            </a:lvl4pPr>
            <a:lvl5pPr marL="1944203" indent="0">
              <a:buNone/>
              <a:defRPr sz="1701" b="1"/>
            </a:lvl5pPr>
            <a:lvl6pPr marL="2430254" indent="0">
              <a:buNone/>
              <a:defRPr sz="1701" b="1"/>
            </a:lvl6pPr>
            <a:lvl7pPr marL="2916306" indent="0">
              <a:buNone/>
              <a:defRPr sz="1701" b="1"/>
            </a:lvl7pPr>
            <a:lvl8pPr marL="3402356" indent="0">
              <a:buNone/>
              <a:defRPr sz="1701" b="1"/>
            </a:lvl8pPr>
            <a:lvl9pPr marL="3888407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5" y="6443611"/>
            <a:ext cx="4132377" cy="9477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9" y="2539882"/>
            <a:ext cx="4920882" cy="12536047"/>
          </a:xfrm>
        </p:spPr>
        <p:txBody>
          <a:bodyPr/>
          <a:lstStyle>
            <a:lvl1pPr>
              <a:defRPr sz="3403"/>
            </a:lvl1pPr>
            <a:lvl2pPr>
              <a:defRPr sz="2976"/>
            </a:lvl2pPr>
            <a:lvl3pPr>
              <a:defRPr sz="2552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3" y="1176020"/>
            <a:ext cx="3135039" cy="4116070"/>
          </a:xfrm>
        </p:spPr>
        <p:txBody>
          <a:bodyPr anchor="b"/>
          <a:lstStyle>
            <a:lvl1pPr>
              <a:defRPr sz="34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9" y="2539882"/>
            <a:ext cx="4920882" cy="12536047"/>
          </a:xfrm>
        </p:spPr>
        <p:txBody>
          <a:bodyPr anchor="t"/>
          <a:lstStyle>
            <a:lvl1pPr marL="0" indent="0">
              <a:buNone/>
              <a:defRPr sz="3403"/>
            </a:lvl1pPr>
            <a:lvl2pPr marL="486052" indent="0">
              <a:buNone/>
              <a:defRPr sz="2976"/>
            </a:lvl2pPr>
            <a:lvl3pPr marL="972101" indent="0">
              <a:buNone/>
              <a:defRPr sz="2552"/>
            </a:lvl3pPr>
            <a:lvl4pPr marL="1458153" indent="0">
              <a:buNone/>
              <a:defRPr sz="2126"/>
            </a:lvl4pPr>
            <a:lvl5pPr marL="1944203" indent="0">
              <a:buNone/>
              <a:defRPr sz="2126"/>
            </a:lvl5pPr>
            <a:lvl6pPr marL="2430254" indent="0">
              <a:buNone/>
              <a:defRPr sz="2126"/>
            </a:lvl6pPr>
            <a:lvl7pPr marL="2916306" indent="0">
              <a:buNone/>
              <a:defRPr sz="2126"/>
            </a:lvl7pPr>
            <a:lvl8pPr marL="3402356" indent="0">
              <a:buNone/>
              <a:defRPr sz="2126"/>
            </a:lvl8pPr>
            <a:lvl9pPr marL="3888407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3" y="5292091"/>
            <a:ext cx="3135039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52" indent="0">
              <a:buNone/>
              <a:defRPr sz="1489"/>
            </a:lvl2pPr>
            <a:lvl3pPr marL="972101" indent="0">
              <a:buNone/>
              <a:defRPr sz="1277"/>
            </a:lvl3pPr>
            <a:lvl4pPr marL="1458153" indent="0">
              <a:buNone/>
              <a:defRPr sz="1063"/>
            </a:lvl4pPr>
            <a:lvl5pPr marL="1944203" indent="0">
              <a:buNone/>
              <a:defRPr sz="1063"/>
            </a:lvl5pPr>
            <a:lvl6pPr marL="2430254" indent="0">
              <a:buNone/>
              <a:defRPr sz="1063"/>
            </a:lvl6pPr>
            <a:lvl7pPr marL="2916306" indent="0">
              <a:buNone/>
              <a:defRPr sz="1063"/>
            </a:lvl7pPr>
            <a:lvl8pPr marL="3402356" indent="0">
              <a:buNone/>
              <a:defRPr sz="1063"/>
            </a:lvl8pPr>
            <a:lvl9pPr marL="3888407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9" y="939187"/>
            <a:ext cx="8383727" cy="3409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9" y="4695914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9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11/06/2024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8" y="16349950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7" y="16349950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101" rtl="0" eaLnBrk="1" latinLnBrk="0" hangingPunct="1">
        <a:lnSpc>
          <a:spcPct val="90000"/>
        </a:lnSpc>
        <a:spcBef>
          <a:spcPct val="0"/>
        </a:spcBef>
        <a:buNone/>
        <a:defRPr sz="46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26" indent="-243026" algn="l" defTabSz="972101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76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2" kern="1200">
          <a:solidFill>
            <a:schemeClr val="tx1"/>
          </a:solidFill>
          <a:latin typeface="+mn-lt"/>
          <a:ea typeface="+mn-ea"/>
          <a:cs typeface="+mn-cs"/>
        </a:defRPr>
      </a:lvl2pPr>
      <a:lvl3pPr marL="1215127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179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228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28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330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381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433" indent="-243026" algn="l" defTabSz="972101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52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101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15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203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254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30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356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407" algn="l" defTabSz="972101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tiff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tiff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tiff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tiff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-176017" y="1"/>
            <a:ext cx="9896281" cy="17670333"/>
          </a:xfrm>
          <a:prstGeom prst="rect">
            <a:avLst/>
          </a:prstGeom>
          <a:solidFill>
            <a:srgbClr val="144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D5999-43F7-F641-9393-172A969C8B1F}"/>
              </a:ext>
            </a:extLst>
          </p:cNvPr>
          <p:cNvSpPr txBox="1"/>
          <p:nvPr/>
        </p:nvSpPr>
        <p:spPr>
          <a:xfrm>
            <a:off x="948782" y="17247026"/>
            <a:ext cx="7981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‘ </a:t>
            </a:r>
            <a:r>
              <a:rPr lang="en-US" sz="1800" b="1" dirty="0">
                <a:solidFill>
                  <a:schemeClr val="bg1"/>
                </a:solidFill>
              </a:rPr>
              <a:t>ACHIEVE EXCELLENCE’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38984" y="130427"/>
            <a:ext cx="9444879" cy="17083906"/>
          </a:xfrm>
          <a:prstGeom prst="rect">
            <a:avLst/>
          </a:prstGeom>
          <a:solidFill>
            <a:schemeClr val="bg1"/>
          </a:solidFill>
          <a:ln w="412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1" b="1"/>
              <a:t>https://www.google.co.uk/imgres?q=article%20icon&amp;imgurl=https%3A%2F%2Fcdn-icons-png.flaticon.com%2F512%2F1162%2F1162292.png&amp;imgrefurl=https%3A%2F%2Fwww.flaticon.com%2Ffree-icon%2Farticle_1162292&amp;docid=suuMSfQUAIvLPM&amp;tbnid=P-F9Q5K56dc4zM&amp;vet=12ahUKEwi8uInOldOGAxUHa0EAHTRzBCwQM3oECH0QAA..i&amp;w=512&amp;h=512&amp;hcb=2&amp;ved=2ahUKEwi8uInOldOGAxUHa0EAHTRzBCwQM3oECH0QAA</a:t>
            </a:r>
            <a:endParaRPr lang="en-US" sz="2401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67735" y="15522199"/>
            <a:ext cx="6361358" cy="6107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2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80062" y="13352215"/>
            <a:ext cx="5841999" cy="6218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77960" y="11457997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1582" y="11124041"/>
            <a:ext cx="5841603" cy="6032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34362" y="9237488"/>
            <a:ext cx="2844579" cy="2156371"/>
          </a:xfrm>
          <a:prstGeom prst="blockArc">
            <a:avLst>
              <a:gd name="adj1" fmla="val 10726998"/>
              <a:gd name="adj2" fmla="val 274395"/>
              <a:gd name="adj3" fmla="val 2998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00396" y="8892487"/>
            <a:ext cx="5909338" cy="652771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08375" y="6978570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6679544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671826" y="4758886"/>
            <a:ext cx="2844579" cy="2302280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00396" y="4485442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499416" y="2520795"/>
            <a:ext cx="2847721" cy="2365246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41155" y="2293263"/>
            <a:ext cx="5827820" cy="6527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18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1394781" y="2273478"/>
            <a:ext cx="938426" cy="735967"/>
          </a:xfrm>
          <a:prstGeom prst="triangl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0729315">
            <a:off x="271976" y="276826"/>
            <a:ext cx="1131194" cy="14688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4B94065-5DB0-404A-93AD-9B5E1628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874" y="3275237"/>
            <a:ext cx="588302" cy="5883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5D7D2-2E2B-AC4E-B8C7-CD4BAAE7209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67014" y="1201367"/>
            <a:ext cx="1171244" cy="9841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06" r="530" b="32512"/>
          <a:stretch/>
        </p:blipFill>
        <p:spPr>
          <a:xfrm>
            <a:off x="7341074" y="14533177"/>
            <a:ext cx="2121113" cy="71657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7954321" y="15135564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127561" y="1535016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33" y="1653408"/>
            <a:ext cx="1092954" cy="10929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234"/>
          <a:stretch/>
        </p:blipFill>
        <p:spPr>
          <a:xfrm>
            <a:off x="5743019" y="14862934"/>
            <a:ext cx="1537258" cy="632557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967833" y="14927011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1178247" y="15163882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134077" y="15249752"/>
            <a:ext cx="860919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2691027" y="6299365"/>
            <a:ext cx="1214980" cy="1304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2865802" y="648673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2882356" y="6529693"/>
            <a:ext cx="841073" cy="83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1" b="1" dirty="0"/>
              <a:t>13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974105" y="6484349"/>
            <a:ext cx="675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6154295" y="15542482"/>
            <a:ext cx="0" cy="6256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906007" y="3461175"/>
            <a:ext cx="1618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Paper 1 topics interleaved</a:t>
            </a:r>
            <a:endParaRPr lang="en-US" sz="1000" dirty="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6713453" y="4910741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 flipV="1">
            <a:off x="1075534" y="5055732"/>
            <a:ext cx="268469" cy="26963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TextBox 1041"/>
          <p:cNvSpPr txBox="1"/>
          <p:nvPr/>
        </p:nvSpPr>
        <p:spPr>
          <a:xfrm>
            <a:off x="263360" y="2687825"/>
            <a:ext cx="1296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Where will English take you?</a:t>
            </a:r>
          </a:p>
          <a:p>
            <a:r>
              <a:rPr lang="en-GB" sz="1000" dirty="0"/>
              <a:t>Travel and tourism</a:t>
            </a:r>
          </a:p>
          <a:p>
            <a:r>
              <a:rPr lang="en-GB" sz="1000" dirty="0"/>
              <a:t>Performing arts</a:t>
            </a:r>
          </a:p>
          <a:p>
            <a:r>
              <a:rPr lang="en-GB" sz="1000" dirty="0"/>
              <a:t>Teaching</a:t>
            </a:r>
          </a:p>
          <a:p>
            <a:r>
              <a:rPr lang="en-GB" sz="1000" dirty="0"/>
              <a:t>Journalism</a:t>
            </a:r>
          </a:p>
          <a:p>
            <a:r>
              <a:rPr lang="en-GB" sz="1000" dirty="0"/>
              <a:t>Advertising</a:t>
            </a:r>
          </a:p>
          <a:p>
            <a:r>
              <a:rPr lang="en-GB" sz="1000" dirty="0"/>
              <a:t>Media and marketing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3309497" y="2989592"/>
            <a:ext cx="111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A Level Results</a:t>
            </a:r>
          </a:p>
          <a:p>
            <a:endParaRPr lang="en-US" sz="800" dirty="0"/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3639763" y="2506094"/>
            <a:ext cx="0" cy="48685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175">
            <a:extLst>
              <a:ext uri="{FF2B5EF4-FFF2-40B4-BE49-F238E27FC236}">
                <a16:creationId xmlns:a16="http://schemas.microsoft.com/office/drawing/2014/main" id="{33F47C95-C1D6-CD47-B11E-D7339BE77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0852" y="7876632"/>
            <a:ext cx="1494666" cy="1494666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046B742C-2B8D-074D-BFE1-484F64DFF3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6052">
            <a:off x="906332" y="3804413"/>
            <a:ext cx="1202784" cy="1202784"/>
          </a:xfrm>
          <a:prstGeom prst="rect">
            <a:avLst/>
          </a:prstGeom>
        </p:spPr>
      </p:pic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7325876" y="2160012"/>
            <a:ext cx="30395" cy="8796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2" name="Picture 181">
            <a:extLst>
              <a:ext uri="{FF2B5EF4-FFF2-40B4-BE49-F238E27FC236}">
                <a16:creationId xmlns:a16="http://schemas.microsoft.com/office/drawing/2014/main" id="{17F82FE1-0DAD-9D4D-87CD-1FE39FCE1F8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7747"/>
          <a:stretch/>
        </p:blipFill>
        <p:spPr>
          <a:xfrm>
            <a:off x="7474344" y="6661167"/>
            <a:ext cx="912360" cy="750440"/>
          </a:xfrm>
          <a:prstGeom prst="rect">
            <a:avLst/>
          </a:prstGeom>
        </p:spPr>
      </p:pic>
      <p:pic>
        <p:nvPicPr>
          <p:cNvPr id="1047" name="Picture 10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1901" y="2576966"/>
            <a:ext cx="757139" cy="737333"/>
          </a:xfrm>
          <a:prstGeom prst="rect">
            <a:avLst/>
          </a:prstGeom>
        </p:spPr>
      </p:pic>
      <p:sp>
        <p:nvSpPr>
          <p:cNvPr id="1048" name="TextBox 1047"/>
          <p:cNvSpPr txBox="1"/>
          <p:nvPr/>
        </p:nvSpPr>
        <p:spPr>
          <a:xfrm>
            <a:off x="5051557" y="1408275"/>
            <a:ext cx="1894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Act on </a:t>
            </a:r>
            <a:r>
              <a:rPr lang="en-GB" sz="1000"/>
              <a:t>personalised Language  </a:t>
            </a:r>
            <a:r>
              <a:rPr lang="en-GB" sz="1000" dirty="0"/>
              <a:t>Paper 1  </a:t>
            </a:r>
            <a:r>
              <a:rPr lang="en-GB" sz="1000"/>
              <a:t>and Paper 2 feedback </a:t>
            </a:r>
            <a:r>
              <a:rPr lang="en-GB" sz="1000" dirty="0"/>
              <a:t>from your teacher </a:t>
            </a:r>
          </a:p>
        </p:txBody>
      </p:sp>
      <p:sp>
        <p:nvSpPr>
          <p:cNvPr id="1050" name="TextBox 1049"/>
          <p:cNvSpPr txBox="1"/>
          <p:nvPr/>
        </p:nvSpPr>
        <p:spPr>
          <a:xfrm>
            <a:off x="2177785" y="2272974"/>
            <a:ext cx="13398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Continue your lifelong love  of  language, linguistics and learning in the wider world.</a:t>
            </a: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H="1">
            <a:off x="5786267" y="1969338"/>
            <a:ext cx="5166" cy="53190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3" name="Picture 1052"/>
          <p:cNvPicPr>
            <a:picLocks noChangeAspect="1"/>
          </p:cNvPicPr>
          <p:nvPr/>
        </p:nvPicPr>
        <p:blipFill rotWithShape="1">
          <a:blip r:embed="rId12"/>
          <a:srcRect t="8117"/>
          <a:stretch/>
        </p:blipFill>
        <p:spPr>
          <a:xfrm>
            <a:off x="5212884" y="7330793"/>
            <a:ext cx="1133514" cy="780125"/>
          </a:xfrm>
          <a:prstGeom prst="rect">
            <a:avLst/>
          </a:prstGeom>
        </p:spPr>
      </p:pic>
      <p:sp>
        <p:nvSpPr>
          <p:cNvPr id="129" name="TextBox 128"/>
          <p:cNvSpPr txBox="1"/>
          <p:nvPr/>
        </p:nvSpPr>
        <p:spPr>
          <a:xfrm>
            <a:off x="1275219" y="15219349"/>
            <a:ext cx="1716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YEAR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9111" y="16038105"/>
            <a:ext cx="1198997" cy="1198997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860131" y="15249751"/>
            <a:ext cx="0" cy="80497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01385" y="7707548"/>
            <a:ext cx="855416" cy="855416"/>
          </a:xfrm>
          <a:prstGeom prst="rect">
            <a:avLst/>
          </a:prstGeom>
        </p:spPr>
      </p:pic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1369923" y="14232285"/>
            <a:ext cx="519585" cy="33681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028340">
            <a:off x="2763409" y="13417758"/>
            <a:ext cx="786452" cy="518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473415">
            <a:off x="1856101" y="6238299"/>
            <a:ext cx="50395" cy="6362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3009570">
            <a:off x="5207990" y="11059787"/>
            <a:ext cx="786452" cy="5182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2301" y="11632196"/>
            <a:ext cx="896190" cy="74987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325407">
            <a:off x="977620" y="8971604"/>
            <a:ext cx="832905" cy="24181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1458443">
            <a:off x="3301506" y="8709783"/>
            <a:ext cx="676715" cy="82912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778770">
            <a:off x="6665558" y="9097533"/>
            <a:ext cx="829128" cy="951058"/>
          </a:xfrm>
          <a:prstGeom prst="rect">
            <a:avLst/>
          </a:prstGeom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234"/>
          <a:stretch/>
        </p:blipFill>
        <p:spPr>
          <a:xfrm>
            <a:off x="347741" y="7591306"/>
            <a:ext cx="1306323" cy="5375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AFA23C1-BE8A-E2E3-8ED0-F0BACD9E6C1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</a:blip>
          <a:srcRect t="15460" r="57732" b="19757"/>
          <a:stretch/>
        </p:blipFill>
        <p:spPr>
          <a:xfrm>
            <a:off x="8125101" y="15477932"/>
            <a:ext cx="852977" cy="583936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8309" y="1716155"/>
            <a:ext cx="1367282" cy="618186"/>
          </a:xfrm>
          <a:prstGeom prst="rect">
            <a:avLst/>
          </a:prstGeom>
        </p:spPr>
      </p:pic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>
            <a:off x="4587042" y="2370120"/>
            <a:ext cx="0" cy="75377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02C5ABD1-10A7-2BCF-043D-D7D70AB150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34902" y="210219"/>
            <a:ext cx="2857500" cy="12763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C6FE575-F40F-6225-6D6D-28C13F6484D6}"/>
              </a:ext>
            </a:extLst>
          </p:cNvPr>
          <p:cNvSpPr txBox="1"/>
          <p:nvPr/>
        </p:nvSpPr>
        <p:spPr>
          <a:xfrm>
            <a:off x="5623179" y="16199886"/>
            <a:ext cx="2660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BH6 induction days, come and meet the team and try our A Level English Language taster sessions, it’s a good chance for you to ask any questions you may have and find out if this is the path for you.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B51DC3B-F979-F8F0-0DD5-1F70D21C57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86579" y="14940665"/>
            <a:ext cx="639875" cy="63987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48C3931-5D18-4A59-DF38-620507F00B43}"/>
              </a:ext>
            </a:extLst>
          </p:cNvPr>
          <p:cNvSpPr txBox="1"/>
          <p:nvPr/>
        </p:nvSpPr>
        <p:spPr>
          <a:xfrm>
            <a:off x="3330182" y="14415056"/>
            <a:ext cx="26602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Demonstrate your academic writing skills and indulge in your love of poetry by reading some unseen poems and completing the English Literature bridging task over the summer.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46BCE3C-B827-84D9-4A37-F0D7D6014145}"/>
              </a:ext>
            </a:extLst>
          </p:cNvPr>
          <p:cNvCxnSpPr>
            <a:cxnSpLocks/>
          </p:cNvCxnSpPr>
          <p:nvPr/>
        </p:nvCxnSpPr>
        <p:spPr>
          <a:xfrm>
            <a:off x="2684620" y="15740958"/>
            <a:ext cx="0" cy="62563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DA4FF6B-26EF-73F5-0E9F-EA062E245C49}"/>
              </a:ext>
            </a:extLst>
          </p:cNvPr>
          <p:cNvSpPr txBox="1"/>
          <p:nvPr/>
        </p:nvSpPr>
        <p:spPr>
          <a:xfrm>
            <a:off x="1404437" y="16329455"/>
            <a:ext cx="2660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GCSE results</a:t>
            </a:r>
          </a:p>
          <a:p>
            <a:r>
              <a:rPr lang="en-GB" sz="1100" dirty="0"/>
              <a:t>Now that you’ve got your results, come and sign up to the A Level English Language course.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161FF9D-8AD0-388D-512B-64693CB33895}"/>
              </a:ext>
            </a:extLst>
          </p:cNvPr>
          <p:cNvSpPr txBox="1"/>
          <p:nvPr/>
        </p:nvSpPr>
        <p:spPr>
          <a:xfrm>
            <a:off x="248803" y="12241600"/>
            <a:ext cx="12149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An introduction to the topic of the course: Language, the individual and society. This is split into 2 sections: Analysing and Comparing texts and Child Language Acquisition.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35C0BC-669D-10B3-CF27-D13AEE11FCFF}"/>
              </a:ext>
            </a:extLst>
          </p:cNvPr>
          <p:cNvSpPr txBox="1"/>
          <p:nvPr/>
        </p:nvSpPr>
        <p:spPr>
          <a:xfrm>
            <a:off x="2684620" y="12292965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Continue your study of language by analysing written texts. Paper 1 Q1-Q3.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B605437-2A45-F536-C3B2-D3ED68093227}"/>
              </a:ext>
            </a:extLst>
          </p:cNvPr>
          <p:cNvSpPr txBox="1"/>
          <p:nvPr/>
        </p:nvSpPr>
        <p:spPr>
          <a:xfrm>
            <a:off x="4988089" y="12293179"/>
            <a:ext cx="29110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Explore how babies and children acquire language.    Is it nature or is it nurture? You will study a range of theorists that debate the issue – nativist, behaviourists, social interactionist and cognitive theory. 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F71E35EA-169F-49C7-C653-9E0DC54344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028340">
            <a:off x="5036654" y="13365282"/>
            <a:ext cx="786452" cy="51820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7121901-1E5E-9A06-E862-681D09619900}"/>
              </a:ext>
            </a:extLst>
          </p:cNvPr>
          <p:cNvSpPr txBox="1"/>
          <p:nvPr/>
        </p:nvSpPr>
        <p:spPr>
          <a:xfrm>
            <a:off x="4889254" y="10068657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Continue your study of language by analysing spoken texts. Paper 1 Q1-Q3.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4278E98-44F2-CBB1-4A91-6CEEFC78C994}"/>
              </a:ext>
            </a:extLst>
          </p:cNvPr>
          <p:cNvSpPr txBox="1"/>
          <p:nvPr/>
        </p:nvSpPr>
        <p:spPr>
          <a:xfrm>
            <a:off x="8048456" y="9604058"/>
            <a:ext cx="1249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Wider reading throughout the course will help to prepare you for the final examinations.  You need to read lots of articles.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C34C829-D496-3B46-9674-C5627321C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9483" y="10015845"/>
            <a:ext cx="1033297" cy="932594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32BC7DC-AE41-253E-447B-F51A557821B9}"/>
              </a:ext>
            </a:extLst>
          </p:cNvPr>
          <p:cNvSpPr txBox="1"/>
          <p:nvPr/>
        </p:nvSpPr>
        <p:spPr>
          <a:xfrm>
            <a:off x="1838668" y="10113490"/>
            <a:ext cx="3046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You will explore how children develop literacy skills: reading and writing.  We will look at the development of handwriting, genre and the use of  children’s stories. 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B3D553A-BD7C-AACA-6789-6C2E635F598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50714" y="11217817"/>
            <a:ext cx="940498" cy="94049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60A5448-6F25-ED3B-115D-A0267B011153}"/>
              </a:ext>
            </a:extLst>
          </p:cNvPr>
          <p:cNvSpPr txBox="1"/>
          <p:nvPr/>
        </p:nvSpPr>
        <p:spPr>
          <a:xfrm>
            <a:off x="188852" y="8291965"/>
            <a:ext cx="951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 Level English Language Paper 1 mock examination (2 hours 30 minutes.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FE9BC24A-9F70-D11B-5115-73D4104C59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12861" y="8032536"/>
            <a:ext cx="670618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BC1E814D-7EA0-DC78-1551-F0E58AAE41CD}"/>
              </a:ext>
            </a:extLst>
          </p:cNvPr>
          <p:cNvSpPr txBox="1"/>
          <p:nvPr/>
        </p:nvSpPr>
        <p:spPr>
          <a:xfrm>
            <a:off x="1733061" y="8093833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Examination feedback.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9CDD1DA-8B7F-06F0-59F1-34E2FB662B2F}"/>
              </a:ext>
            </a:extLst>
          </p:cNvPr>
          <p:cNvSpPr txBox="1"/>
          <p:nvPr/>
        </p:nvSpPr>
        <p:spPr>
          <a:xfrm>
            <a:off x="5591880" y="8118436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Start reading texts to use as a style model for your original writing. 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76E898C-3D99-3A42-F123-92A8C1773500}"/>
              </a:ext>
            </a:extLst>
          </p:cNvPr>
          <p:cNvSpPr txBox="1"/>
          <p:nvPr/>
        </p:nvSpPr>
        <p:spPr>
          <a:xfrm>
            <a:off x="6342718" y="7542039"/>
            <a:ext cx="19469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Write your original writing piece and commentary: 1500 words.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967442A-DAC6-5F34-AF6D-EF7C396E505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4094546">
            <a:off x="6101669" y="6373215"/>
            <a:ext cx="1030313" cy="1115665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F7A948C0-8C83-5260-C0FF-FE36A6AF4079}"/>
              </a:ext>
            </a:extLst>
          </p:cNvPr>
          <p:cNvSpPr txBox="1"/>
          <p:nvPr/>
        </p:nvSpPr>
        <p:spPr>
          <a:xfrm>
            <a:off x="1678387" y="5353870"/>
            <a:ext cx="25401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An introduction to Paper 2: Language Diversity and Change. You will evaluate aspects of diversity and change; analyse texts about diversity and change and write your own opinion article.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F6DD1B0-FDA8-9090-4565-5929D9D83C18}"/>
              </a:ext>
            </a:extLst>
          </p:cNvPr>
          <p:cNvSpPr txBox="1"/>
          <p:nvPr/>
        </p:nvSpPr>
        <p:spPr>
          <a:xfrm>
            <a:off x="5418948" y="5406225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.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073F214-BA5D-3564-F5B2-70889490CC69}"/>
              </a:ext>
            </a:extLst>
          </p:cNvPr>
          <p:cNvSpPr txBox="1"/>
          <p:nvPr/>
        </p:nvSpPr>
        <p:spPr>
          <a:xfrm>
            <a:off x="6569344" y="3756263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00" dirty="0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B4E8700E-B6DA-837D-D7CC-8739760B85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68057" y="3938584"/>
            <a:ext cx="700410" cy="971754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D5E8269D-9412-7502-E352-611B78F542D1}"/>
              </a:ext>
            </a:extLst>
          </p:cNvPr>
          <p:cNvSpPr txBox="1"/>
          <p:nvPr/>
        </p:nvSpPr>
        <p:spPr>
          <a:xfrm>
            <a:off x="6407980" y="2994170"/>
            <a:ext cx="1946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Year 13 mock examinations: Paper 1 and Paper 2</a:t>
            </a: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D8614A83-CCEC-9B12-6031-8BA29DC71B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97176" y="1697496"/>
            <a:ext cx="1365622" cy="621846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E0B33C88-D697-650A-1089-5ABAA7A3FF1A}"/>
              </a:ext>
            </a:extLst>
          </p:cNvPr>
          <p:cNvSpPr txBox="1"/>
          <p:nvPr/>
        </p:nvSpPr>
        <p:spPr>
          <a:xfrm>
            <a:off x="4007218" y="3173272"/>
            <a:ext cx="19469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 Level examinations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7140ED-6A56-7417-94A7-EF6DD7797D5F}"/>
              </a:ext>
            </a:extLst>
          </p:cNvPr>
          <p:cNvSpPr txBox="1"/>
          <p:nvPr/>
        </p:nvSpPr>
        <p:spPr>
          <a:xfrm>
            <a:off x="6809521" y="5269820"/>
            <a:ext cx="1726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Begin your study of Language Change.  You will learn about both the historical changes and more recent changes through migration and technology.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B252DE-50B7-5C0F-1996-5D8E0AF0BD8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7487475">
            <a:off x="7494578" y="8284692"/>
            <a:ext cx="1030313" cy="11156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B52E61-B6C1-D94B-E60C-0E9785B322B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06352">
            <a:off x="4598425" y="6301143"/>
            <a:ext cx="1030313" cy="9446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C15B126-71C2-3D34-F9F7-52605FF8EEE7}"/>
              </a:ext>
            </a:extLst>
          </p:cNvPr>
          <p:cNvSpPr txBox="1"/>
          <p:nvPr/>
        </p:nvSpPr>
        <p:spPr>
          <a:xfrm>
            <a:off x="4240670" y="5362177"/>
            <a:ext cx="174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You will write your own opinion articles on language change. Are you a prescriptivist or descriptivist?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585BC7-7D40-7E17-F7FA-2A0FE1A6839D}"/>
              </a:ext>
            </a:extLst>
          </p:cNvPr>
          <p:cNvSpPr txBox="1"/>
          <p:nvPr/>
        </p:nvSpPr>
        <p:spPr>
          <a:xfrm>
            <a:off x="216026" y="5660889"/>
            <a:ext cx="9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Language and Ethnicity.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2D0381-254C-4F63-A4E2-85FAF60436F4}"/>
              </a:ext>
            </a:extLst>
          </p:cNvPr>
          <p:cNvSpPr txBox="1"/>
          <p:nvPr/>
        </p:nvSpPr>
        <p:spPr>
          <a:xfrm>
            <a:off x="223957" y="4726403"/>
            <a:ext cx="96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Language and Region.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A9397F-8516-1529-4630-101CE757DE48}"/>
              </a:ext>
            </a:extLst>
          </p:cNvPr>
          <p:cNvSpPr txBox="1"/>
          <p:nvPr/>
        </p:nvSpPr>
        <p:spPr>
          <a:xfrm>
            <a:off x="1925654" y="3526561"/>
            <a:ext cx="120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Language and Occupation.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75DA8E-C01D-0771-464C-DE622A020DFE}"/>
              </a:ext>
            </a:extLst>
          </p:cNvPr>
          <p:cNvSpPr txBox="1"/>
          <p:nvPr/>
        </p:nvSpPr>
        <p:spPr>
          <a:xfrm>
            <a:off x="3002740" y="3871134"/>
            <a:ext cx="1399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Language and Social Groups.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22B152-D255-5E4B-2571-7E5AADE93406}"/>
              </a:ext>
            </a:extLst>
          </p:cNvPr>
          <p:cNvSpPr txBox="1"/>
          <p:nvPr/>
        </p:nvSpPr>
        <p:spPr>
          <a:xfrm>
            <a:off x="4226499" y="3922271"/>
            <a:ext cx="96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Language and Gender.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A46666-81CA-32B2-7A8A-FC55FDE8D11B}"/>
              </a:ext>
            </a:extLst>
          </p:cNvPr>
          <p:cNvSpPr txBox="1"/>
          <p:nvPr/>
        </p:nvSpPr>
        <p:spPr>
          <a:xfrm>
            <a:off x="6402269" y="3642302"/>
            <a:ext cx="9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English as a World Language.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3EF54F-F47E-3DC8-9A41-23A6D65A1159}"/>
              </a:ext>
            </a:extLst>
          </p:cNvPr>
          <p:cNvCxnSpPr>
            <a:cxnSpLocks/>
          </p:cNvCxnSpPr>
          <p:nvPr/>
        </p:nvCxnSpPr>
        <p:spPr>
          <a:xfrm>
            <a:off x="6856668" y="4354237"/>
            <a:ext cx="446908" cy="40624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2769555-A8A0-0349-3406-016B4B690A66}"/>
              </a:ext>
            </a:extLst>
          </p:cNvPr>
          <p:cNvCxnSpPr>
            <a:cxnSpLocks/>
          </p:cNvCxnSpPr>
          <p:nvPr/>
        </p:nvCxnSpPr>
        <p:spPr>
          <a:xfrm flipV="1">
            <a:off x="2326077" y="4337601"/>
            <a:ext cx="94781" cy="2934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EDEBD2-7826-B027-400A-F34A0A156A19}"/>
              </a:ext>
            </a:extLst>
          </p:cNvPr>
          <p:cNvCxnSpPr>
            <a:cxnSpLocks/>
          </p:cNvCxnSpPr>
          <p:nvPr/>
        </p:nvCxnSpPr>
        <p:spPr>
          <a:xfrm flipH="1" flipV="1">
            <a:off x="876777" y="6089996"/>
            <a:ext cx="510265" cy="11013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BFBBEB-D5D0-DC50-51E8-F62378D11BB0}"/>
              </a:ext>
            </a:extLst>
          </p:cNvPr>
          <p:cNvCxnSpPr>
            <a:cxnSpLocks/>
          </p:cNvCxnSpPr>
          <p:nvPr/>
        </p:nvCxnSpPr>
        <p:spPr>
          <a:xfrm flipV="1">
            <a:off x="3172509" y="4401494"/>
            <a:ext cx="94781" cy="2934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AB9217-2ECD-57F1-0FE8-0488C59A0A8E}"/>
              </a:ext>
            </a:extLst>
          </p:cNvPr>
          <p:cNvCxnSpPr>
            <a:cxnSpLocks/>
          </p:cNvCxnSpPr>
          <p:nvPr/>
        </p:nvCxnSpPr>
        <p:spPr>
          <a:xfrm flipV="1">
            <a:off x="4460031" y="4498922"/>
            <a:ext cx="94781" cy="2934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6896352D-CEEF-B17B-5B6D-DD4C2D75C31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08207" y="12045584"/>
            <a:ext cx="1208611" cy="12086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696F921-25AE-C657-2609-A3BA713E224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68440" y="12202582"/>
            <a:ext cx="977073" cy="9770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2C19455-FBE3-D8F0-7D3C-730916B422CB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0322" y="9941784"/>
            <a:ext cx="951384" cy="9513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D95B99B-58EE-73EA-F777-9CEDC9D051D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500865" y="3715414"/>
            <a:ext cx="739400" cy="739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535194B-21F0-8A83-F428-040EC1F14DE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522315" y="3634529"/>
            <a:ext cx="642312" cy="6423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B49D51-AFEA-9B45-C3BA-A1FCDD27A681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672780" y="910421"/>
            <a:ext cx="1800702" cy="6318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2121726-8C92-98EF-C3AB-FC5CE7073FC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280277" y="223767"/>
            <a:ext cx="1474986" cy="7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57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346EE97E947459795495ABF2C98EC" ma:contentTypeVersion="7" ma:contentTypeDescription="Create a new document." ma:contentTypeScope="" ma:versionID="22596e1c9019661db7ecd5f2ecd68415">
  <xsd:schema xmlns:xsd="http://www.w3.org/2001/XMLSchema" xmlns:xs="http://www.w3.org/2001/XMLSchema" xmlns:p="http://schemas.microsoft.com/office/2006/metadata/properties" xmlns:ns2="629347c2-5527-4097-80e3-ce651ca7a30d" xmlns:ns3="83694d69-69de-4b68-bc80-55b7edc4dd3d" targetNamespace="http://schemas.microsoft.com/office/2006/metadata/properties" ma:root="true" ma:fieldsID="b2f07da1771dcdf3ab58e7a05663cf17" ns2:_="" ns3:_="">
    <xsd:import namespace="629347c2-5527-4097-80e3-ce651ca7a30d"/>
    <xsd:import namespace="83694d69-69de-4b68-bc80-55b7edc4dd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347c2-5527-4097-80e3-ce651ca7a3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94d69-69de-4b68-bc80-55b7edc4dd3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9B14BC-5D95-47F2-B698-8BA2153478D3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83694d69-69de-4b68-bc80-55b7edc4dd3d"/>
    <ds:schemaRef ds:uri="629347c2-5527-4097-80e3-ce651ca7a30d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8D4F3A-1C2D-4F40-BCD5-9DB2DC3118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9347c2-5527-4097-80e3-ce651ca7a30d"/>
    <ds:schemaRef ds:uri="83694d69-69de-4b68-bc80-55b7edc4dd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21AA78-D815-4A56-990F-6BE4F4C47B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5611</TotalTime>
  <Words>546</Words>
  <Application>Microsoft Office PowerPoint</Application>
  <PresentationFormat>Custom</PresentationFormat>
  <Paragraphs>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Jenny Fleet</cp:lastModifiedBy>
  <cp:revision>305</cp:revision>
  <cp:lastPrinted>2024-06-07T12:58:56Z</cp:lastPrinted>
  <dcterms:created xsi:type="dcterms:W3CDTF">2018-02-08T08:28:53Z</dcterms:created>
  <dcterms:modified xsi:type="dcterms:W3CDTF">2024-06-11T09:13:40Z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0x01010031A346EE97E947459795495ABF2C98EC</vt:lpwstr>
  </property>
</Properties>
</file>