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7" r:id="rId5"/>
  </p:sldIdLst>
  <p:sldSz cx="9720263" cy="17640300"/>
  <p:notesSz cx="6797675" cy="9926638"/>
  <p:defaultTextStyle>
    <a:defPPr>
      <a:defRPr lang="en-US"/>
    </a:defPPr>
    <a:lvl1pPr marL="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1pPr>
    <a:lvl2pPr marL="54723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2pPr>
    <a:lvl3pPr marL="1094462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3pPr>
    <a:lvl4pPr marL="1641693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4pPr>
    <a:lvl5pPr marL="218892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5pPr>
    <a:lvl6pPr marL="273615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6pPr>
    <a:lvl7pPr marL="328338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7pPr>
    <a:lvl8pPr marL="383061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8pPr>
    <a:lvl9pPr marL="4377849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44856"/>
    <a:srgbClr val="175A68"/>
    <a:srgbClr val="FE5E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5833" autoAdjust="0"/>
  </p:normalViewPr>
  <p:slideViewPr>
    <p:cSldViewPr snapToGrid="0">
      <p:cViewPr varScale="1">
        <p:scale>
          <a:sx n="28" d="100"/>
          <a:sy n="28" d="100"/>
        </p:scale>
        <p:origin x="255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6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599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3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6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199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2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659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9"/>
          </a:xfrm>
        </p:spPr>
        <p:txBody>
          <a:bodyPr anchor="b"/>
          <a:lstStyle>
            <a:lvl1pPr algn="ctr"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3"/>
            <a:ext cx="7290197" cy="4258987"/>
          </a:xfrm>
        </p:spPr>
        <p:txBody>
          <a:bodyPr/>
          <a:lstStyle>
            <a:lvl1pPr marL="0" indent="0" algn="ctr">
              <a:buNone/>
              <a:defRPr sz="2552"/>
            </a:lvl1pPr>
            <a:lvl2pPr marL="486052" indent="0" algn="ctr">
              <a:buNone/>
              <a:defRPr sz="2126"/>
            </a:lvl2pPr>
            <a:lvl3pPr marL="972101" indent="0" algn="ctr">
              <a:buNone/>
              <a:defRPr sz="1913"/>
            </a:lvl3pPr>
            <a:lvl4pPr marL="1458153" indent="0" algn="ctr">
              <a:buNone/>
              <a:defRPr sz="1701"/>
            </a:lvl4pPr>
            <a:lvl5pPr marL="1944203" indent="0" algn="ctr">
              <a:buNone/>
              <a:defRPr sz="1701"/>
            </a:lvl5pPr>
            <a:lvl6pPr marL="2430254" indent="0" algn="ctr">
              <a:buNone/>
              <a:defRPr sz="1701"/>
            </a:lvl6pPr>
            <a:lvl7pPr marL="2916306" indent="0" algn="ctr">
              <a:buNone/>
              <a:defRPr sz="1701"/>
            </a:lvl7pPr>
            <a:lvl8pPr marL="3402356" indent="0" algn="ctr">
              <a:buNone/>
              <a:defRPr sz="1701"/>
            </a:lvl8pPr>
            <a:lvl9pPr marL="3888407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4"/>
            <a:ext cx="2095931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4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7" y="4397831"/>
            <a:ext cx="8383727" cy="7337873"/>
          </a:xfrm>
        </p:spPr>
        <p:txBody>
          <a:bodyPr anchor="b"/>
          <a:lstStyle>
            <a:lvl1pPr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7" y="11805124"/>
            <a:ext cx="8383727" cy="3858815"/>
          </a:xfrm>
        </p:spPr>
        <p:txBody>
          <a:bodyPr/>
          <a:lstStyle>
            <a:lvl1pPr marL="0" indent="0">
              <a:buNone/>
              <a:defRPr sz="2552">
                <a:solidFill>
                  <a:schemeClr val="tx1"/>
                </a:solidFill>
              </a:defRPr>
            </a:lvl1pPr>
            <a:lvl2pPr marL="486052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101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15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20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25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30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35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40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9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2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5" y="939187"/>
            <a:ext cx="8383727" cy="3409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6"/>
            <a:ext cx="4112126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1"/>
            <a:ext cx="4112126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5" y="4324326"/>
            <a:ext cx="4132377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5" y="6443611"/>
            <a:ext cx="4132377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9" y="2539882"/>
            <a:ext cx="4920882" cy="12536047"/>
          </a:xfrm>
        </p:spPr>
        <p:txBody>
          <a:bodyPr/>
          <a:lstStyle>
            <a:lvl1pPr>
              <a:defRPr sz="3403"/>
            </a:lvl1pPr>
            <a:lvl2pPr>
              <a:defRPr sz="2976"/>
            </a:lvl2pPr>
            <a:lvl3pPr>
              <a:defRPr sz="2552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9" y="2539882"/>
            <a:ext cx="4920882" cy="12536047"/>
          </a:xfrm>
        </p:spPr>
        <p:txBody>
          <a:bodyPr anchor="t"/>
          <a:lstStyle>
            <a:lvl1pPr marL="0" indent="0">
              <a:buNone/>
              <a:defRPr sz="3403"/>
            </a:lvl1pPr>
            <a:lvl2pPr marL="486052" indent="0">
              <a:buNone/>
              <a:defRPr sz="2976"/>
            </a:lvl2pPr>
            <a:lvl3pPr marL="972101" indent="0">
              <a:buNone/>
              <a:defRPr sz="2552"/>
            </a:lvl3pPr>
            <a:lvl4pPr marL="1458153" indent="0">
              <a:buNone/>
              <a:defRPr sz="2126"/>
            </a:lvl4pPr>
            <a:lvl5pPr marL="1944203" indent="0">
              <a:buNone/>
              <a:defRPr sz="2126"/>
            </a:lvl5pPr>
            <a:lvl6pPr marL="2430254" indent="0">
              <a:buNone/>
              <a:defRPr sz="2126"/>
            </a:lvl6pPr>
            <a:lvl7pPr marL="2916306" indent="0">
              <a:buNone/>
              <a:defRPr sz="2126"/>
            </a:lvl7pPr>
            <a:lvl8pPr marL="3402356" indent="0">
              <a:buNone/>
              <a:defRPr sz="2126"/>
            </a:lvl8pPr>
            <a:lvl9pPr marL="3888407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9" y="939187"/>
            <a:ext cx="8383727" cy="34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9" y="4695914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9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8" y="16349950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7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101" rtl="0" eaLnBrk="1" latinLnBrk="0" hangingPunct="1">
        <a:lnSpc>
          <a:spcPct val="90000"/>
        </a:lnSpc>
        <a:spcBef>
          <a:spcPct val="0"/>
        </a:spcBef>
        <a:buNone/>
        <a:defRPr sz="46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26" indent="-243026" algn="l" defTabSz="972101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76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15127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179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228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28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33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381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433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52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101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15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20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254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30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35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407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tiff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tiff"/><Relationship Id="rId15" Type="http://schemas.openxmlformats.org/officeDocument/2006/relationships/image" Target="../media/image14.png"/><Relationship Id="rId23" Type="http://schemas.openxmlformats.org/officeDocument/2006/relationships/image" Target="../media/image22.tiff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tiff"/><Relationship Id="rId31" Type="http://schemas.openxmlformats.org/officeDocument/2006/relationships/image" Target="../media/image30.pn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12" Type="http://schemas.openxmlformats.org/officeDocument/2006/relationships/image" Target="../media/image11.png"/><Relationship Id="rId17" Type="http://schemas.openxmlformats.org/officeDocument/2006/relationships/image" Target="../media/image16.tiff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176017" y="1"/>
            <a:ext cx="9896281" cy="17670333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2" y="17247026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 </a:t>
            </a:r>
            <a:r>
              <a:rPr lang="en-US" sz="1800" b="1" dirty="0">
                <a:solidFill>
                  <a:schemeClr val="bg1"/>
                </a:solidFill>
              </a:rPr>
              <a:t>ACHIEVE EXCELLENCE’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03815" y="130427"/>
            <a:ext cx="9444879" cy="170839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5" y="15522199"/>
            <a:ext cx="6361358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2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80062" y="13352215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77960" y="11457997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1582" y="11124041"/>
            <a:ext cx="5841603" cy="603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34362" y="9237488"/>
            <a:ext cx="2844579" cy="215637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00396" y="8880455"/>
            <a:ext cx="5909338" cy="652771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08375" y="6951274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6679544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71826" y="4758886"/>
            <a:ext cx="2844579" cy="23022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4485442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99416" y="2534443"/>
            <a:ext cx="2847721" cy="236524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41155" y="2293263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8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394781" y="2273478"/>
            <a:ext cx="938426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271976" y="276826"/>
            <a:ext cx="1131194" cy="1468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94065-5DB0-404A-93AD-9B5E1628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84" y="3192867"/>
            <a:ext cx="396853" cy="3968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81" y="1775523"/>
            <a:ext cx="463102" cy="444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5D7D2-2E2B-AC4E-B8C7-CD4BAAE720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9284" y="1309441"/>
            <a:ext cx="1171244" cy="984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406" r="530" b="32512"/>
          <a:stretch/>
        </p:blipFill>
        <p:spPr>
          <a:xfrm>
            <a:off x="7341074" y="14533177"/>
            <a:ext cx="2121113" cy="71657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940609" y="15149342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127561" y="1535016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33" y="1653408"/>
            <a:ext cx="1092954" cy="10929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234"/>
          <a:stretch/>
        </p:blipFill>
        <p:spPr>
          <a:xfrm>
            <a:off x="5578263" y="14891464"/>
            <a:ext cx="1537258" cy="632557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967833" y="1492701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178247" y="1516388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134077" y="15249752"/>
            <a:ext cx="860919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9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369923" y="10634477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569528" y="10838187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4" name="TextBox 63"/>
          <p:cNvSpPr txBox="1"/>
          <p:nvPr/>
        </p:nvSpPr>
        <p:spPr>
          <a:xfrm>
            <a:off x="1669986" y="10861513"/>
            <a:ext cx="67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552137" y="10938081"/>
            <a:ext cx="84107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10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513795" y="4082772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695394" y="428355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703348" y="4359675"/>
            <a:ext cx="84107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29893" y="4305133"/>
            <a:ext cx="67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pic>
        <p:nvPicPr>
          <p:cNvPr id="1026" name="Picture 2" descr="Biddulph High School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6"/>
          <a:stretch/>
        </p:blipFill>
        <p:spPr bwMode="auto">
          <a:xfrm>
            <a:off x="3376681" y="407874"/>
            <a:ext cx="2790882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6168242" y="15641197"/>
            <a:ext cx="0" cy="81301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Google Shape;572;p16"/>
          <p:cNvSpPr txBox="1"/>
          <p:nvPr/>
        </p:nvSpPr>
        <p:spPr>
          <a:xfrm>
            <a:off x="6192633" y="16146603"/>
            <a:ext cx="1818875" cy="5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You will be assessed on your reading writing and spelling skills upon entrance to the school to inform setting.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0437" y="16233452"/>
            <a:ext cx="601029" cy="79617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87689" y="12467537"/>
            <a:ext cx="1883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1000" b="1" dirty="0"/>
              <a:t>Voices of Conflict:</a:t>
            </a:r>
          </a:p>
          <a:p>
            <a:r>
              <a:rPr lang="en-US" sz="1000" dirty="0"/>
              <a:t>You will study a wide range of poetry on the theme of conflict to develop your understanding of the wider world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12" r="19000"/>
          <a:stretch/>
        </p:blipFill>
        <p:spPr>
          <a:xfrm>
            <a:off x="4632730" y="13678958"/>
            <a:ext cx="489309" cy="8036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199" y="12465427"/>
            <a:ext cx="733307" cy="112245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422212" y="11899371"/>
            <a:ext cx="1809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Voices from Beyond</a:t>
            </a:r>
          </a:p>
          <a:p>
            <a:r>
              <a:rPr lang="en-US" sz="1000" dirty="0"/>
              <a:t>Gothic Fiction: You will read Susan Hill’s ‘The Woman in Black’ focusing on the key conventions of gothic literature.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899513" y="9523562"/>
            <a:ext cx="187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‘A Christmas Carol’</a:t>
            </a:r>
          </a:p>
          <a:p>
            <a:r>
              <a:rPr lang="en-US" sz="1000" dirty="0"/>
              <a:t>Building on your prior knowledge of the supernatural genre, you will explore how Dickens creates meaning through a variety of methods.</a:t>
            </a:r>
            <a:endParaRPr lang="en-US" sz="1000" b="1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0" t="23583" r="17349" b="30649"/>
          <a:stretch/>
        </p:blipFill>
        <p:spPr>
          <a:xfrm rot="1523409">
            <a:off x="4174370" y="9415351"/>
            <a:ext cx="422242" cy="32218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58657" y="7943822"/>
            <a:ext cx="1593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‘</a:t>
            </a:r>
            <a:r>
              <a:rPr lang="en-US" sz="1000" b="1" dirty="0"/>
              <a:t>An Inspector Calls’</a:t>
            </a:r>
          </a:p>
          <a:p>
            <a:r>
              <a:rPr lang="en-US" sz="1000" dirty="0"/>
              <a:t>You will explore Priestley’s post-war play learning the importance of the relationship between the text and the context in which it was written.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788265" y="8106930"/>
            <a:ext cx="296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‘Romeo and Juliet’</a:t>
            </a:r>
          </a:p>
          <a:p>
            <a:r>
              <a:rPr lang="en-US" sz="1000" dirty="0"/>
              <a:t>Building on your prior experience of plays, you will evaluate how meaning is created for the audience through a range of dramatic devices.</a:t>
            </a:r>
          </a:p>
        </p:txBody>
      </p:sp>
      <p:pic>
        <p:nvPicPr>
          <p:cNvPr id="135" name="Picture 16" descr="Image result for romeo and juliet clip art heart black and 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95" y="8281045"/>
            <a:ext cx="1319219" cy="7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327746" y="7313245"/>
            <a:ext cx="1998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Power and Conflict poems from the Anthology and Unseen  poetry</a:t>
            </a:r>
          </a:p>
          <a:p>
            <a:r>
              <a:rPr lang="en-US" sz="1000" dirty="0"/>
              <a:t>You will study a range of poems from different eras each focusing on an aspect of power or conflict.</a:t>
            </a:r>
          </a:p>
        </p:txBody>
      </p:sp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 l="29315" r="29073"/>
          <a:stretch/>
        </p:blipFill>
        <p:spPr>
          <a:xfrm>
            <a:off x="6980724" y="5985178"/>
            <a:ext cx="562597" cy="682531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1829893" y="6738941"/>
            <a:ext cx="417367" cy="53383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660720" y="7420103"/>
            <a:ext cx="1618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Mock exams</a:t>
            </a:r>
          </a:p>
          <a:p>
            <a:r>
              <a:rPr lang="en-US" sz="1000" dirty="0"/>
              <a:t>Literature Paper 1 and Literature Paper 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890512" y="3742304"/>
            <a:ext cx="161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Language Paper 1</a:t>
            </a:r>
          </a:p>
          <a:p>
            <a:r>
              <a:rPr lang="en-US" sz="1000" dirty="0"/>
              <a:t>Read fluently and with good understanding a wide range of fiction texts.</a:t>
            </a:r>
          </a:p>
          <a:p>
            <a:endParaRPr lang="en-US" sz="800" dirty="0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299772" y="4444003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198915" y="5044216"/>
            <a:ext cx="139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Language Paper 2</a:t>
            </a:r>
          </a:p>
          <a:p>
            <a:r>
              <a:rPr lang="en-US" sz="1000" dirty="0"/>
              <a:t>Read and evaluate texts critically, making comparisons between texts.</a:t>
            </a:r>
          </a:p>
          <a:p>
            <a:endParaRPr lang="en-US" sz="1000" dirty="0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705374" y="6475948"/>
            <a:ext cx="289905" cy="73984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284514" y="3719247"/>
            <a:ext cx="161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Literature interleaved</a:t>
            </a:r>
            <a:endParaRPr lang="en-US" sz="1000" dirty="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5831634" y="4488903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1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5966" y="4002706"/>
            <a:ext cx="1071799" cy="48459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252256" y="5147522"/>
            <a:ext cx="1557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Mock exams</a:t>
            </a:r>
          </a:p>
          <a:p>
            <a:r>
              <a:rPr lang="en-US" sz="1000" dirty="0"/>
              <a:t>Language Paper 1 and Literature Paper 1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115521" y="4406527"/>
            <a:ext cx="250705" cy="25683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677284" y="1589174"/>
            <a:ext cx="9566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Revise: </a:t>
            </a:r>
            <a:r>
              <a:rPr lang="en-US" sz="900" dirty="0"/>
              <a:t>Anthology and unseen poetry and ‘An Inspector Calls’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8362731" y="4666805"/>
            <a:ext cx="360894" cy="2230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386192" y="2687825"/>
            <a:ext cx="1296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Where will English take you?</a:t>
            </a:r>
          </a:p>
          <a:p>
            <a:r>
              <a:rPr lang="en-GB" sz="1000" dirty="0"/>
              <a:t>Travel and tourism</a:t>
            </a:r>
          </a:p>
          <a:p>
            <a:r>
              <a:rPr lang="en-GB" sz="1000" dirty="0"/>
              <a:t>Performing arts</a:t>
            </a:r>
          </a:p>
          <a:p>
            <a:r>
              <a:rPr lang="en-GB" sz="1000" dirty="0"/>
              <a:t>Teaching</a:t>
            </a:r>
          </a:p>
          <a:p>
            <a:r>
              <a:rPr lang="en-GB" sz="1000" dirty="0"/>
              <a:t>Journalism</a:t>
            </a:r>
          </a:p>
          <a:p>
            <a:r>
              <a:rPr lang="en-GB" sz="1000" dirty="0"/>
              <a:t>Advertising</a:t>
            </a:r>
          </a:p>
          <a:p>
            <a:r>
              <a:rPr lang="en-GB" sz="1000" dirty="0"/>
              <a:t>Media and marketing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309497" y="2989592"/>
            <a:ext cx="111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GCSE Results</a:t>
            </a:r>
          </a:p>
          <a:p>
            <a:endParaRPr lang="en-US" sz="800" dirty="0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639763" y="2506094"/>
            <a:ext cx="0" cy="4868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>
            <a:extLst>
              <a:ext uri="{FF2B5EF4-FFF2-40B4-BE49-F238E27FC236}">
                <a16:creationId xmlns:a16="http://schemas.microsoft.com/office/drawing/2014/main" id="{33F47C95-C1D6-CD47-B11E-D7339BE77F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00822" y="6126797"/>
            <a:ext cx="964477" cy="964477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094119">
            <a:off x="1569149" y="3579782"/>
            <a:ext cx="673706" cy="673706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A5AB2EBD-32B5-3F4E-A63D-800716C992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49554" y="1727937"/>
            <a:ext cx="519137" cy="519137"/>
          </a:xfrm>
          <a:prstGeom prst="rect">
            <a:avLst/>
          </a:prstGeom>
        </p:spPr>
      </p:pic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642427" y="2234122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332349" y="1441937"/>
            <a:ext cx="10320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English Literature and English Language GCSE exams</a:t>
            </a: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17F82FE1-0DAD-9D4D-87CD-1FE39FCE1F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7747"/>
          <a:stretch/>
        </p:blipFill>
        <p:spPr>
          <a:xfrm>
            <a:off x="3626391" y="6208678"/>
            <a:ext cx="549732" cy="452169"/>
          </a:xfrm>
          <a:prstGeom prst="rect">
            <a:avLst/>
          </a:prstGeom>
        </p:spPr>
      </p:pic>
      <p:sp>
        <p:nvSpPr>
          <p:cNvPr id="1043" name="TextBox 1042"/>
          <p:cNvSpPr txBox="1"/>
          <p:nvPr/>
        </p:nvSpPr>
        <p:spPr>
          <a:xfrm>
            <a:off x="3473313" y="7357246"/>
            <a:ext cx="1115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Start to develop independent study habits</a:t>
            </a:r>
          </a:p>
        </p:txBody>
      </p:sp>
      <p:pic>
        <p:nvPicPr>
          <p:cNvPr id="1045" name="Picture 1044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9F5E9"/>
              </a:clrFrom>
              <a:clrTo>
                <a:srgbClr val="F9F5E9">
                  <a:alpha val="0"/>
                </a:srgbClr>
              </a:clrTo>
            </a:clrChange>
          </a:blip>
          <a:srcRect l="23788" r="21226"/>
          <a:stretch/>
        </p:blipFill>
        <p:spPr>
          <a:xfrm>
            <a:off x="4583114" y="3972948"/>
            <a:ext cx="503118" cy="514524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 l="29315" r="29073"/>
          <a:stretch/>
        </p:blipFill>
        <p:spPr>
          <a:xfrm>
            <a:off x="8968636" y="2446052"/>
            <a:ext cx="468174" cy="567977"/>
          </a:xfrm>
          <a:prstGeom prst="rect">
            <a:avLst/>
          </a:prstGeom>
        </p:spPr>
      </p:pic>
      <p:pic>
        <p:nvPicPr>
          <p:cNvPr id="1047" name="Picture 10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64464" y="4735206"/>
            <a:ext cx="631317" cy="614802"/>
          </a:xfrm>
          <a:prstGeom prst="rect">
            <a:avLst/>
          </a:prstGeom>
        </p:spPr>
      </p:pic>
      <p:sp>
        <p:nvSpPr>
          <p:cNvPr id="1048" name="TextBox 1047"/>
          <p:cNvSpPr txBox="1"/>
          <p:nvPr/>
        </p:nvSpPr>
        <p:spPr>
          <a:xfrm>
            <a:off x="6755963" y="3671157"/>
            <a:ext cx="12267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Act on personalised Literature and Language Paper 1  feedback from your teacher </a:t>
            </a: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267322BB-469D-B345-9A6E-CF0F9671B2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82821" y="1619265"/>
            <a:ext cx="700197" cy="700197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964381" y="451997"/>
            <a:ext cx="13000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Revision timetable:</a:t>
            </a:r>
          </a:p>
          <a:p>
            <a:r>
              <a:rPr lang="en-US" sz="1000" dirty="0"/>
              <a:t>Keep using your revision timetable to ensure that you’re prepared for every aspect of the English exams</a:t>
            </a:r>
          </a:p>
        </p:txBody>
      </p:sp>
      <p:sp>
        <p:nvSpPr>
          <p:cNvPr id="1050" name="TextBox 1049"/>
          <p:cNvSpPr txBox="1"/>
          <p:nvPr/>
        </p:nvSpPr>
        <p:spPr>
          <a:xfrm>
            <a:off x="2177785" y="2313918"/>
            <a:ext cx="1339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Continue your lifelong love of literature, language and learning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136516" y="2159996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TextBox 1050"/>
          <p:cNvSpPr txBox="1"/>
          <p:nvPr/>
        </p:nvSpPr>
        <p:spPr>
          <a:xfrm>
            <a:off x="6062219" y="927780"/>
            <a:ext cx="7866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Are you completing exam style questions under timed conditions?</a:t>
            </a:r>
          </a:p>
        </p:txBody>
      </p:sp>
      <p:sp>
        <p:nvSpPr>
          <p:cNvPr id="1052" name="TextBox 1051"/>
          <p:cNvSpPr txBox="1"/>
          <p:nvPr/>
        </p:nvSpPr>
        <p:spPr>
          <a:xfrm>
            <a:off x="5346104" y="2947641"/>
            <a:ext cx="1557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Are you acting on feedback from your class teachers?</a:t>
            </a:r>
          </a:p>
        </p:txBody>
      </p:sp>
      <p:pic>
        <p:nvPicPr>
          <p:cNvPr id="1053" name="Picture 1052"/>
          <p:cNvPicPr>
            <a:picLocks noChangeAspect="1"/>
          </p:cNvPicPr>
          <p:nvPr/>
        </p:nvPicPr>
        <p:blipFill rotWithShape="1">
          <a:blip r:embed="rId24"/>
          <a:srcRect t="8117"/>
          <a:stretch/>
        </p:blipFill>
        <p:spPr>
          <a:xfrm>
            <a:off x="4136789" y="2952751"/>
            <a:ext cx="1133514" cy="7801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66252" y="15494167"/>
            <a:ext cx="671159" cy="607990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275219" y="15219349"/>
            <a:ext cx="171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54944" y="16119414"/>
            <a:ext cx="688908" cy="688908"/>
          </a:xfrm>
          <a:prstGeom prst="rect">
            <a:avLst/>
          </a:prstGeom>
        </p:spPr>
      </p:pic>
      <p:sp>
        <p:nvSpPr>
          <p:cNvPr id="131" name="Google Shape;563;p16"/>
          <p:cNvSpPr txBox="1"/>
          <p:nvPr/>
        </p:nvSpPr>
        <p:spPr>
          <a:xfrm>
            <a:off x="1978071" y="16157861"/>
            <a:ext cx="1779327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b="1" dirty="0">
                <a:latin typeface="Calibri"/>
                <a:ea typeface="Calibri"/>
                <a:cs typeface="Calibri"/>
                <a:sym typeface="Calibri"/>
              </a:rPr>
              <a:t>Finding a Voice:</a:t>
            </a:r>
          </a:p>
          <a:p>
            <a:r>
              <a:rPr lang="en-GB" sz="1000" dirty="0">
                <a:latin typeface="Calibri"/>
                <a:ea typeface="Calibri"/>
                <a:cs typeface="Calibri"/>
              </a:rPr>
              <a:t>You will be thinking about what it would it be like to live in a sexist and racist society where there is little hope of escaping.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3671860" y="15641197"/>
            <a:ext cx="0" cy="81301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8126" y="14836226"/>
            <a:ext cx="895759" cy="753387"/>
          </a:xfrm>
          <a:prstGeom prst="rect">
            <a:avLst/>
          </a:prstGeom>
        </p:spPr>
      </p:pic>
      <p:sp>
        <p:nvSpPr>
          <p:cNvPr id="136" name="Google Shape;563;p16"/>
          <p:cNvSpPr txBox="1"/>
          <p:nvPr/>
        </p:nvSpPr>
        <p:spPr>
          <a:xfrm>
            <a:off x="2858217" y="14797935"/>
            <a:ext cx="2557144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What was life like in 1930s America?</a:t>
            </a:r>
          </a:p>
          <a:p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Was it a fair society?</a:t>
            </a:r>
          </a:p>
          <a:p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Can the ending of the novella be  viewed optimistically?</a:t>
            </a:r>
            <a:endParaRPr lang="en-GB" sz="1000" dirty="0">
              <a:latin typeface="Calibri"/>
              <a:ea typeface="Calibri"/>
              <a:cs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5498" y="14352326"/>
            <a:ext cx="855416" cy="855416"/>
          </a:xfrm>
          <a:prstGeom prst="rect">
            <a:avLst/>
          </a:prstGeom>
        </p:spPr>
      </p:pic>
      <p:sp>
        <p:nvSpPr>
          <p:cNvPr id="139" name="Google Shape;563;p16"/>
          <p:cNvSpPr txBox="1"/>
          <p:nvPr/>
        </p:nvSpPr>
        <p:spPr>
          <a:xfrm>
            <a:off x="1906002" y="14099733"/>
            <a:ext cx="2557144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dirty="0">
                <a:latin typeface="Calibri"/>
                <a:ea typeface="Calibri"/>
                <a:cs typeface="Calibri"/>
                <a:sym typeface="Calibri"/>
              </a:rPr>
              <a:t>You will explore work from a range of writers and use them as style models to write your own creative responses. 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1226339" y="14569095"/>
            <a:ext cx="663169" cy="14416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08120" y="12563241"/>
            <a:ext cx="673504" cy="6735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498270" flipH="1">
            <a:off x="889914" y="13583722"/>
            <a:ext cx="762050" cy="21022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579879" y="12189541"/>
            <a:ext cx="1883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1000" dirty="0"/>
              <a:t>You will study famous speeches from different points in history emerging from conflict and you will learn to write your own speeches.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68696" y="13198327"/>
            <a:ext cx="786452" cy="5182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630" y="5013804"/>
            <a:ext cx="683819" cy="794731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757983" y="5411170"/>
            <a:ext cx="2947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1000" dirty="0"/>
              <a:t>You will create and present your own presentations for the Spoken Language Endorsement element of the course.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6200000" flipH="1">
            <a:off x="1386142" y="5313587"/>
            <a:ext cx="58663" cy="6362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0618322">
            <a:off x="7978283" y="12044429"/>
            <a:ext cx="786452" cy="51820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234"/>
          <a:stretch/>
        </p:blipFill>
        <p:spPr>
          <a:xfrm>
            <a:off x="2602294" y="10487959"/>
            <a:ext cx="1537258" cy="632557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456557" y="11588493"/>
            <a:ext cx="188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1000" dirty="0"/>
              <a:t>End of year assessments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443720" y="10417840"/>
            <a:ext cx="896190" cy="749873"/>
          </a:xfrm>
          <a:prstGeom prst="rect">
            <a:avLst/>
          </a:prstGeom>
        </p:spPr>
      </p:pic>
      <p:sp>
        <p:nvSpPr>
          <p:cNvPr id="165" name="Google Shape;563;p16"/>
          <p:cNvSpPr txBox="1"/>
          <p:nvPr/>
        </p:nvSpPr>
        <p:spPr>
          <a:xfrm>
            <a:off x="5387658" y="10332534"/>
            <a:ext cx="3686572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dirty="0">
                <a:latin typeface="Calibri"/>
                <a:ea typeface="Calibri"/>
                <a:cs typeface="Calibri"/>
              </a:rPr>
              <a:t>What are the conventions of Gothic literature?</a:t>
            </a:r>
          </a:p>
          <a:p>
            <a:r>
              <a:rPr lang="en-GB" sz="1000" dirty="0">
                <a:latin typeface="Calibri"/>
                <a:ea typeface="Calibri"/>
                <a:cs typeface="Calibri"/>
              </a:rPr>
              <a:t>How does the writer use language, structure and form to create meanings?</a:t>
            </a:r>
          </a:p>
          <a:p>
            <a:r>
              <a:rPr lang="en-GB" sz="1000" dirty="0">
                <a:latin typeface="Calibri"/>
                <a:ea typeface="Calibri"/>
                <a:cs typeface="Calibri"/>
              </a:rPr>
              <a:t>What is the relationship between text and context?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6"/>
          <a:srcRect l="17377" t="3302" r="18202" b="3856"/>
          <a:stretch/>
        </p:blipFill>
        <p:spPr>
          <a:xfrm>
            <a:off x="1697365" y="9325836"/>
            <a:ext cx="830193" cy="11964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7"/>
          <a:srcRect l="17377" r="17780"/>
          <a:stretch/>
        </p:blipFill>
        <p:spPr>
          <a:xfrm>
            <a:off x="2732429" y="8092145"/>
            <a:ext cx="704870" cy="1087056"/>
          </a:xfrm>
          <a:prstGeom prst="rect">
            <a:avLst/>
          </a:prstGeom>
          <a:solidFill>
            <a:srgbClr val="FF00FF"/>
          </a:solidFill>
          <a:ln w="28575">
            <a:solidFill>
              <a:srgbClr val="0070C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3325407">
            <a:off x="816807" y="9372489"/>
            <a:ext cx="832905" cy="241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1458443">
            <a:off x="3301506" y="8709783"/>
            <a:ext cx="676715" cy="8291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623145" y="9252073"/>
            <a:ext cx="664897" cy="1015815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11174274">
            <a:off x="5945870" y="8551431"/>
            <a:ext cx="829128" cy="9510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634604" y="7288454"/>
            <a:ext cx="795369" cy="114243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234"/>
          <a:stretch/>
        </p:blipFill>
        <p:spPr>
          <a:xfrm>
            <a:off x="2031459" y="6147470"/>
            <a:ext cx="1306323" cy="5375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19657" y="7149774"/>
            <a:ext cx="626354" cy="626354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906360" y="5828322"/>
            <a:ext cx="1998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Unseen poetry</a:t>
            </a:r>
          </a:p>
          <a:p>
            <a:r>
              <a:rPr lang="en-US" sz="1000" dirty="0"/>
              <a:t>You will study a wide range of poems  and you will learn how to </a:t>
            </a:r>
            <a:r>
              <a:rPr lang="en-US" sz="1000" dirty="0" err="1"/>
              <a:t>analyse</a:t>
            </a:r>
            <a:r>
              <a:rPr lang="en-US" sz="1000" dirty="0"/>
              <a:t> and evaluate methods used by the writers.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8406226" y="2506094"/>
            <a:ext cx="479772" cy="10201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2552" y="2886139"/>
            <a:ext cx="1071799" cy="484590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357796" y="1682055"/>
            <a:ext cx="1557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Mock exams</a:t>
            </a:r>
          </a:p>
          <a:p>
            <a:r>
              <a:rPr lang="en-US" sz="1000" dirty="0"/>
              <a:t>Language Paper 2 and Literature Paper 2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4587042" y="2332502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357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346EE97E947459795495ABF2C98EC" ma:contentTypeVersion="7" ma:contentTypeDescription="Create a new document." ma:contentTypeScope="" ma:versionID="22596e1c9019661db7ecd5f2ecd68415">
  <xsd:schema xmlns:xsd="http://www.w3.org/2001/XMLSchema" xmlns:xs="http://www.w3.org/2001/XMLSchema" xmlns:p="http://schemas.microsoft.com/office/2006/metadata/properties" xmlns:ns2="629347c2-5527-4097-80e3-ce651ca7a30d" xmlns:ns3="83694d69-69de-4b68-bc80-55b7edc4dd3d" targetNamespace="http://schemas.microsoft.com/office/2006/metadata/properties" ma:root="true" ma:fieldsID="b2f07da1771dcdf3ab58e7a05663cf17" ns2:_="" ns3:_="">
    <xsd:import namespace="629347c2-5527-4097-80e3-ce651ca7a30d"/>
    <xsd:import namespace="83694d69-69de-4b68-bc80-55b7edc4dd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347c2-5527-4097-80e3-ce651ca7a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94d69-69de-4b68-bc80-55b7edc4dd3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B14BC-5D95-47F2-B698-8BA2153478D3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3694d69-69de-4b68-bc80-55b7edc4dd3d"/>
    <ds:schemaRef ds:uri="http://purl.org/dc/terms/"/>
    <ds:schemaRef ds:uri="629347c2-5527-4097-80e3-ce651ca7a30d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21AA78-D815-4A56-990F-6BE4F4C47B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8D4F3A-1C2D-4F40-BCD5-9DB2DC311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9347c2-5527-4097-80e3-ce651ca7a30d"/>
    <ds:schemaRef ds:uri="83694d69-69de-4b68-bc80-55b7edc4dd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5193</TotalTime>
  <Words>542</Words>
  <Application>Microsoft Office PowerPoint</Application>
  <PresentationFormat>Custom</PresentationFormat>
  <Paragraphs>67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Jenny Fleet</cp:lastModifiedBy>
  <cp:revision>303</cp:revision>
  <cp:lastPrinted>2023-06-30T10:42:20Z</cp:lastPrinted>
  <dcterms:created xsi:type="dcterms:W3CDTF">2018-02-08T08:28:53Z</dcterms:created>
  <dcterms:modified xsi:type="dcterms:W3CDTF">2024-06-11T11:29:35Z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0x01010031A346EE97E947459795495ABF2C98EC</vt:lpwstr>
  </property>
</Properties>
</file>