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7" r:id="rId5"/>
  </p:sldIdLst>
  <p:sldSz cx="9720263" cy="17640300"/>
  <p:notesSz cx="6797675" cy="9926638"/>
  <p:defaultTextStyle>
    <a:defPPr>
      <a:defRPr lang="en-US"/>
    </a:defPPr>
    <a:lvl1pPr marL="0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1pPr>
    <a:lvl2pPr marL="547230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2pPr>
    <a:lvl3pPr marL="1094462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3pPr>
    <a:lvl4pPr marL="1641693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4pPr>
    <a:lvl5pPr marL="2188924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5pPr>
    <a:lvl6pPr marL="2736154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6pPr>
    <a:lvl7pPr marL="3283385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7pPr>
    <a:lvl8pPr marL="3830615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8pPr>
    <a:lvl9pPr marL="4377849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44856"/>
    <a:srgbClr val="175A68"/>
    <a:srgbClr val="FE5E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311AFD-C38D-4274-A990-DDFE84832870}" v="15" dt="2024-06-07T12:58:08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249" autoAdjust="0"/>
  </p:normalViewPr>
  <p:slideViewPr>
    <p:cSldViewPr snapToGrid="0">
      <p:cViewPr varScale="1">
        <p:scale>
          <a:sx n="42" d="100"/>
          <a:sy n="42" d="100"/>
        </p:scale>
        <p:origin x="3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3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64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5997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30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63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1994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27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659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9"/>
          </a:xfrm>
        </p:spPr>
        <p:txBody>
          <a:bodyPr anchor="b"/>
          <a:lstStyle>
            <a:lvl1pPr algn="ctr">
              <a:defRPr sz="63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3"/>
            <a:ext cx="7290197" cy="4258987"/>
          </a:xfrm>
        </p:spPr>
        <p:txBody>
          <a:bodyPr/>
          <a:lstStyle>
            <a:lvl1pPr marL="0" indent="0" algn="ctr">
              <a:buNone/>
              <a:defRPr sz="2552"/>
            </a:lvl1pPr>
            <a:lvl2pPr marL="486052" indent="0" algn="ctr">
              <a:buNone/>
              <a:defRPr sz="2126"/>
            </a:lvl2pPr>
            <a:lvl3pPr marL="972101" indent="0" algn="ctr">
              <a:buNone/>
              <a:defRPr sz="1913"/>
            </a:lvl3pPr>
            <a:lvl4pPr marL="1458153" indent="0" algn="ctr">
              <a:buNone/>
              <a:defRPr sz="1701"/>
            </a:lvl4pPr>
            <a:lvl5pPr marL="1944203" indent="0" algn="ctr">
              <a:buNone/>
              <a:defRPr sz="1701"/>
            </a:lvl5pPr>
            <a:lvl6pPr marL="2430254" indent="0" algn="ctr">
              <a:buNone/>
              <a:defRPr sz="1701"/>
            </a:lvl6pPr>
            <a:lvl7pPr marL="2916306" indent="0" algn="ctr">
              <a:buNone/>
              <a:defRPr sz="1701"/>
            </a:lvl7pPr>
            <a:lvl8pPr marL="3402356" indent="0" algn="ctr">
              <a:buNone/>
              <a:defRPr sz="1701"/>
            </a:lvl8pPr>
            <a:lvl9pPr marL="3888407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4"/>
            <a:ext cx="2095931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4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7" y="4397831"/>
            <a:ext cx="8383727" cy="7337873"/>
          </a:xfrm>
        </p:spPr>
        <p:txBody>
          <a:bodyPr anchor="b"/>
          <a:lstStyle>
            <a:lvl1pPr>
              <a:defRPr sz="63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7" y="11805124"/>
            <a:ext cx="8383727" cy="3858815"/>
          </a:xfrm>
        </p:spPr>
        <p:txBody>
          <a:bodyPr/>
          <a:lstStyle>
            <a:lvl1pPr marL="0" indent="0">
              <a:buNone/>
              <a:defRPr sz="2552">
                <a:solidFill>
                  <a:schemeClr val="tx1"/>
                </a:solidFill>
              </a:defRPr>
            </a:lvl1pPr>
            <a:lvl2pPr marL="486052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101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15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20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25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30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35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40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9" y="4695914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2" y="4695914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5" y="939187"/>
            <a:ext cx="8383727" cy="3409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6"/>
            <a:ext cx="4112126" cy="2119285"/>
          </a:xfrm>
        </p:spPr>
        <p:txBody>
          <a:bodyPr anchor="b"/>
          <a:lstStyle>
            <a:lvl1pPr marL="0" indent="0">
              <a:buNone/>
              <a:defRPr sz="2552" b="1"/>
            </a:lvl1pPr>
            <a:lvl2pPr marL="486052" indent="0">
              <a:buNone/>
              <a:defRPr sz="2126" b="1"/>
            </a:lvl2pPr>
            <a:lvl3pPr marL="972101" indent="0">
              <a:buNone/>
              <a:defRPr sz="1913" b="1"/>
            </a:lvl3pPr>
            <a:lvl4pPr marL="1458153" indent="0">
              <a:buNone/>
              <a:defRPr sz="1701" b="1"/>
            </a:lvl4pPr>
            <a:lvl5pPr marL="1944203" indent="0">
              <a:buNone/>
              <a:defRPr sz="1701" b="1"/>
            </a:lvl5pPr>
            <a:lvl6pPr marL="2430254" indent="0">
              <a:buNone/>
              <a:defRPr sz="1701" b="1"/>
            </a:lvl6pPr>
            <a:lvl7pPr marL="2916306" indent="0">
              <a:buNone/>
              <a:defRPr sz="1701" b="1"/>
            </a:lvl7pPr>
            <a:lvl8pPr marL="3402356" indent="0">
              <a:buNone/>
              <a:defRPr sz="1701" b="1"/>
            </a:lvl8pPr>
            <a:lvl9pPr marL="3888407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1"/>
            <a:ext cx="4112126" cy="9477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5" y="4324326"/>
            <a:ext cx="4132377" cy="2119285"/>
          </a:xfrm>
        </p:spPr>
        <p:txBody>
          <a:bodyPr anchor="b"/>
          <a:lstStyle>
            <a:lvl1pPr marL="0" indent="0">
              <a:buNone/>
              <a:defRPr sz="2552" b="1"/>
            </a:lvl1pPr>
            <a:lvl2pPr marL="486052" indent="0">
              <a:buNone/>
              <a:defRPr sz="2126" b="1"/>
            </a:lvl2pPr>
            <a:lvl3pPr marL="972101" indent="0">
              <a:buNone/>
              <a:defRPr sz="1913" b="1"/>
            </a:lvl3pPr>
            <a:lvl4pPr marL="1458153" indent="0">
              <a:buNone/>
              <a:defRPr sz="1701" b="1"/>
            </a:lvl4pPr>
            <a:lvl5pPr marL="1944203" indent="0">
              <a:buNone/>
              <a:defRPr sz="1701" b="1"/>
            </a:lvl5pPr>
            <a:lvl6pPr marL="2430254" indent="0">
              <a:buNone/>
              <a:defRPr sz="1701" b="1"/>
            </a:lvl6pPr>
            <a:lvl7pPr marL="2916306" indent="0">
              <a:buNone/>
              <a:defRPr sz="1701" b="1"/>
            </a:lvl7pPr>
            <a:lvl8pPr marL="3402356" indent="0">
              <a:buNone/>
              <a:defRPr sz="1701" b="1"/>
            </a:lvl8pPr>
            <a:lvl9pPr marL="3888407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5" y="6443611"/>
            <a:ext cx="4132377" cy="9477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3" y="1176020"/>
            <a:ext cx="3135039" cy="4116070"/>
          </a:xfrm>
        </p:spPr>
        <p:txBody>
          <a:bodyPr anchor="b"/>
          <a:lstStyle>
            <a:lvl1pPr>
              <a:defRPr sz="34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9" y="2539882"/>
            <a:ext cx="4920882" cy="12536047"/>
          </a:xfrm>
        </p:spPr>
        <p:txBody>
          <a:bodyPr/>
          <a:lstStyle>
            <a:lvl1pPr>
              <a:defRPr sz="3403"/>
            </a:lvl1pPr>
            <a:lvl2pPr>
              <a:defRPr sz="2976"/>
            </a:lvl2pPr>
            <a:lvl3pPr>
              <a:defRPr sz="2552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3" y="5292091"/>
            <a:ext cx="3135039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52" indent="0">
              <a:buNone/>
              <a:defRPr sz="1489"/>
            </a:lvl2pPr>
            <a:lvl3pPr marL="972101" indent="0">
              <a:buNone/>
              <a:defRPr sz="1277"/>
            </a:lvl3pPr>
            <a:lvl4pPr marL="1458153" indent="0">
              <a:buNone/>
              <a:defRPr sz="1063"/>
            </a:lvl4pPr>
            <a:lvl5pPr marL="1944203" indent="0">
              <a:buNone/>
              <a:defRPr sz="1063"/>
            </a:lvl5pPr>
            <a:lvl6pPr marL="2430254" indent="0">
              <a:buNone/>
              <a:defRPr sz="1063"/>
            </a:lvl6pPr>
            <a:lvl7pPr marL="2916306" indent="0">
              <a:buNone/>
              <a:defRPr sz="1063"/>
            </a:lvl7pPr>
            <a:lvl8pPr marL="3402356" indent="0">
              <a:buNone/>
              <a:defRPr sz="1063"/>
            </a:lvl8pPr>
            <a:lvl9pPr marL="3888407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3" y="1176020"/>
            <a:ext cx="3135039" cy="4116070"/>
          </a:xfrm>
        </p:spPr>
        <p:txBody>
          <a:bodyPr anchor="b"/>
          <a:lstStyle>
            <a:lvl1pPr>
              <a:defRPr sz="34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9" y="2539882"/>
            <a:ext cx="4920882" cy="12536047"/>
          </a:xfrm>
        </p:spPr>
        <p:txBody>
          <a:bodyPr anchor="t"/>
          <a:lstStyle>
            <a:lvl1pPr marL="0" indent="0">
              <a:buNone/>
              <a:defRPr sz="3403"/>
            </a:lvl1pPr>
            <a:lvl2pPr marL="486052" indent="0">
              <a:buNone/>
              <a:defRPr sz="2976"/>
            </a:lvl2pPr>
            <a:lvl3pPr marL="972101" indent="0">
              <a:buNone/>
              <a:defRPr sz="2552"/>
            </a:lvl3pPr>
            <a:lvl4pPr marL="1458153" indent="0">
              <a:buNone/>
              <a:defRPr sz="2126"/>
            </a:lvl4pPr>
            <a:lvl5pPr marL="1944203" indent="0">
              <a:buNone/>
              <a:defRPr sz="2126"/>
            </a:lvl5pPr>
            <a:lvl6pPr marL="2430254" indent="0">
              <a:buNone/>
              <a:defRPr sz="2126"/>
            </a:lvl6pPr>
            <a:lvl7pPr marL="2916306" indent="0">
              <a:buNone/>
              <a:defRPr sz="2126"/>
            </a:lvl7pPr>
            <a:lvl8pPr marL="3402356" indent="0">
              <a:buNone/>
              <a:defRPr sz="2126"/>
            </a:lvl8pPr>
            <a:lvl9pPr marL="3888407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3" y="5292091"/>
            <a:ext cx="3135039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52" indent="0">
              <a:buNone/>
              <a:defRPr sz="1489"/>
            </a:lvl2pPr>
            <a:lvl3pPr marL="972101" indent="0">
              <a:buNone/>
              <a:defRPr sz="1277"/>
            </a:lvl3pPr>
            <a:lvl4pPr marL="1458153" indent="0">
              <a:buNone/>
              <a:defRPr sz="1063"/>
            </a:lvl4pPr>
            <a:lvl5pPr marL="1944203" indent="0">
              <a:buNone/>
              <a:defRPr sz="1063"/>
            </a:lvl5pPr>
            <a:lvl6pPr marL="2430254" indent="0">
              <a:buNone/>
              <a:defRPr sz="1063"/>
            </a:lvl6pPr>
            <a:lvl7pPr marL="2916306" indent="0">
              <a:buNone/>
              <a:defRPr sz="1063"/>
            </a:lvl7pPr>
            <a:lvl8pPr marL="3402356" indent="0">
              <a:buNone/>
              <a:defRPr sz="1063"/>
            </a:lvl8pPr>
            <a:lvl9pPr marL="3888407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9" y="939187"/>
            <a:ext cx="8383727" cy="34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9" y="4695914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9" y="16349950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8" y="16349950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7" y="16349950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101" rtl="0" eaLnBrk="1" latinLnBrk="0" hangingPunct="1">
        <a:lnSpc>
          <a:spcPct val="90000"/>
        </a:lnSpc>
        <a:spcBef>
          <a:spcPct val="0"/>
        </a:spcBef>
        <a:buNone/>
        <a:defRPr sz="46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26" indent="-243026" algn="l" defTabSz="972101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76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15127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179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228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280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330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381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433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52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101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153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203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254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306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356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407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tif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tiff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-176017" y="1"/>
            <a:ext cx="9896281" cy="17670333"/>
          </a:xfrm>
          <a:prstGeom prst="rect">
            <a:avLst/>
          </a:prstGeom>
          <a:solidFill>
            <a:srgbClr val="14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948782" y="17247026"/>
            <a:ext cx="798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‘ </a:t>
            </a:r>
            <a:r>
              <a:rPr lang="en-US" sz="1800" b="1" dirty="0">
                <a:solidFill>
                  <a:schemeClr val="bg1"/>
                </a:solidFill>
              </a:rPr>
              <a:t>ACHIEVE EXCELLENCE’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38984" y="130427"/>
            <a:ext cx="9444879" cy="1708390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1" b="1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5" y="15522199"/>
            <a:ext cx="6361358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2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80062" y="13352215"/>
            <a:ext cx="5841999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77960" y="11457997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1582" y="11124041"/>
            <a:ext cx="5841603" cy="603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34362" y="9237488"/>
            <a:ext cx="2844579" cy="215637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00396" y="8892487"/>
            <a:ext cx="5909338" cy="652771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08375" y="6978570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6" y="6679544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71826" y="4758886"/>
            <a:ext cx="2844579" cy="2302280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6" y="4485442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99416" y="2520795"/>
            <a:ext cx="2847721" cy="2365246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41155" y="2293263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8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1394781" y="2273478"/>
            <a:ext cx="938426" cy="73596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0729315">
            <a:off x="271976" y="276826"/>
            <a:ext cx="1131194" cy="1468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94065-5DB0-404A-93AD-9B5E1628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874" y="3275237"/>
            <a:ext cx="588302" cy="5883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5D7D2-2E2B-AC4E-B8C7-CD4BAAE72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7014" y="1201367"/>
            <a:ext cx="1171244" cy="984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06" r="530" b="32512"/>
          <a:stretch/>
        </p:blipFill>
        <p:spPr>
          <a:xfrm>
            <a:off x="7341074" y="14533177"/>
            <a:ext cx="2121113" cy="71657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954321" y="15135564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127561" y="15350160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3" y="1653408"/>
            <a:ext cx="1092954" cy="10929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234"/>
          <a:stretch/>
        </p:blipFill>
        <p:spPr>
          <a:xfrm>
            <a:off x="5743019" y="14862934"/>
            <a:ext cx="1537258" cy="632557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967833" y="1492701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178247" y="1516388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134077" y="15249752"/>
            <a:ext cx="860919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12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568440" y="6156667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762275" y="635770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758129" y="6496747"/>
            <a:ext cx="84107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13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914418" y="6420342"/>
            <a:ext cx="67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6154295" y="15542482"/>
            <a:ext cx="0" cy="6256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Picture 16" descr="Image result for romeo and juliet clip art heart black and wh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50" y="9331547"/>
            <a:ext cx="1729544" cy="97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2715913" y="4759378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906007" y="3461175"/>
            <a:ext cx="1618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Paper 1 texts interleaved</a:t>
            </a:r>
            <a:endParaRPr lang="en-US" sz="1000" dirty="0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004713" y="4885617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695812" y="4310971"/>
            <a:ext cx="250705" cy="25683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/>
          <p:cNvSpPr txBox="1"/>
          <p:nvPr/>
        </p:nvSpPr>
        <p:spPr>
          <a:xfrm>
            <a:off x="263360" y="2687825"/>
            <a:ext cx="1296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Where will English take you?</a:t>
            </a:r>
          </a:p>
          <a:p>
            <a:r>
              <a:rPr lang="en-GB" sz="1000" dirty="0"/>
              <a:t>Travel and tourism</a:t>
            </a:r>
          </a:p>
          <a:p>
            <a:r>
              <a:rPr lang="en-GB" sz="1000" dirty="0"/>
              <a:t>Performing arts</a:t>
            </a:r>
          </a:p>
          <a:p>
            <a:r>
              <a:rPr lang="en-GB" sz="1000" dirty="0"/>
              <a:t>Teaching</a:t>
            </a:r>
          </a:p>
          <a:p>
            <a:r>
              <a:rPr lang="en-GB" sz="1000" dirty="0"/>
              <a:t>Journalism</a:t>
            </a:r>
          </a:p>
          <a:p>
            <a:r>
              <a:rPr lang="en-GB" sz="1000" dirty="0"/>
              <a:t>Advertising</a:t>
            </a:r>
          </a:p>
          <a:p>
            <a:r>
              <a:rPr lang="en-GB" sz="1000" dirty="0"/>
              <a:t>Media and marketing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309497" y="2989592"/>
            <a:ext cx="111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A Level Results</a:t>
            </a:r>
          </a:p>
          <a:p>
            <a:endParaRPr lang="en-US" sz="800" dirty="0"/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3639763" y="2506094"/>
            <a:ext cx="0" cy="4868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>
            <a:extLst>
              <a:ext uri="{FF2B5EF4-FFF2-40B4-BE49-F238E27FC236}">
                <a16:creationId xmlns:a16="http://schemas.microsoft.com/office/drawing/2014/main" id="{33F47C95-C1D6-CD47-B11E-D7339BE77F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363" y="5868382"/>
            <a:ext cx="1494666" cy="1494666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26052">
            <a:off x="906332" y="3804413"/>
            <a:ext cx="1202784" cy="1202784"/>
          </a:xfrm>
          <a:prstGeom prst="rect">
            <a:avLst/>
          </a:prstGeom>
        </p:spPr>
      </p:pic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7325876" y="2160012"/>
            <a:ext cx="30395" cy="8796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Picture 181">
            <a:extLst>
              <a:ext uri="{FF2B5EF4-FFF2-40B4-BE49-F238E27FC236}">
                <a16:creationId xmlns:a16="http://schemas.microsoft.com/office/drawing/2014/main" id="{17F82FE1-0DAD-9D4D-87CD-1FE39FCE1F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7747"/>
          <a:stretch/>
        </p:blipFill>
        <p:spPr>
          <a:xfrm>
            <a:off x="4251286" y="5922039"/>
            <a:ext cx="912360" cy="750440"/>
          </a:xfrm>
          <a:prstGeom prst="rect">
            <a:avLst/>
          </a:prstGeom>
        </p:spPr>
      </p:pic>
      <p:pic>
        <p:nvPicPr>
          <p:cNvPr id="1045" name="Picture 104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9F5E9"/>
              </a:clrFrom>
              <a:clrTo>
                <a:srgbClr val="F9F5E9">
                  <a:alpha val="0"/>
                </a:srgbClr>
              </a:clrTo>
            </a:clrChange>
          </a:blip>
          <a:srcRect l="23788" r="21226"/>
          <a:stretch/>
        </p:blipFill>
        <p:spPr>
          <a:xfrm>
            <a:off x="4240670" y="3743691"/>
            <a:ext cx="726125" cy="742587"/>
          </a:xfrm>
          <a:prstGeom prst="rect">
            <a:avLst/>
          </a:prstGeom>
        </p:spPr>
      </p:pic>
      <p:pic>
        <p:nvPicPr>
          <p:cNvPr id="1047" name="Picture 10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1901" y="2576966"/>
            <a:ext cx="757139" cy="737333"/>
          </a:xfrm>
          <a:prstGeom prst="rect">
            <a:avLst/>
          </a:prstGeom>
        </p:spPr>
      </p:pic>
      <p:sp>
        <p:nvSpPr>
          <p:cNvPr id="1048" name="TextBox 1047"/>
          <p:cNvSpPr txBox="1"/>
          <p:nvPr/>
        </p:nvSpPr>
        <p:spPr>
          <a:xfrm>
            <a:off x="5051557" y="1408275"/>
            <a:ext cx="1894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Act on personalised Literature Paper 1  </a:t>
            </a:r>
            <a:r>
              <a:rPr lang="en-GB" sz="1000"/>
              <a:t>and Paper 2 feedback </a:t>
            </a:r>
            <a:r>
              <a:rPr lang="en-GB" sz="1000" dirty="0"/>
              <a:t>from your teacher </a:t>
            </a:r>
          </a:p>
        </p:txBody>
      </p:sp>
      <p:sp>
        <p:nvSpPr>
          <p:cNvPr id="1050" name="TextBox 1049"/>
          <p:cNvSpPr txBox="1"/>
          <p:nvPr/>
        </p:nvSpPr>
        <p:spPr>
          <a:xfrm>
            <a:off x="2177785" y="2272974"/>
            <a:ext cx="1339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Continue your lifelong love of literature, language and learning in the wider world.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5786267" y="1969338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3" name="Picture 1052"/>
          <p:cNvPicPr>
            <a:picLocks noChangeAspect="1"/>
          </p:cNvPicPr>
          <p:nvPr/>
        </p:nvPicPr>
        <p:blipFill rotWithShape="1">
          <a:blip r:embed="rId14"/>
          <a:srcRect t="8117"/>
          <a:stretch/>
        </p:blipFill>
        <p:spPr>
          <a:xfrm>
            <a:off x="5212884" y="7330793"/>
            <a:ext cx="1133514" cy="78012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275219" y="15219349"/>
            <a:ext cx="171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9111" y="16038105"/>
            <a:ext cx="1198997" cy="1198997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860131" y="15249751"/>
            <a:ext cx="0" cy="80497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8528" y="8122525"/>
            <a:ext cx="855416" cy="855416"/>
          </a:xfrm>
          <a:prstGeom prst="rect">
            <a:avLst/>
          </a:prstGeom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1369923" y="14232285"/>
            <a:ext cx="519585" cy="33681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4984" y="13701357"/>
            <a:ext cx="673504" cy="6735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028340">
            <a:off x="2763409" y="13417758"/>
            <a:ext cx="786452" cy="518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 flipH="1">
            <a:off x="1289707" y="5314060"/>
            <a:ext cx="58663" cy="6362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3009570">
            <a:off x="6878808" y="11140073"/>
            <a:ext cx="786452" cy="5182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89422" y="10715627"/>
            <a:ext cx="896190" cy="74987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3325407">
            <a:off x="816807" y="9372489"/>
            <a:ext cx="832905" cy="241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1458443">
            <a:off x="3301506" y="8709783"/>
            <a:ext cx="676715" cy="8291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778770">
            <a:off x="6665558" y="9097533"/>
            <a:ext cx="829128" cy="951058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234"/>
          <a:stretch/>
        </p:blipFill>
        <p:spPr>
          <a:xfrm>
            <a:off x="6317317" y="8342923"/>
            <a:ext cx="1306323" cy="5375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FA23C1-BE8A-E2E3-8ED0-F0BACD9E6C1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</a:blip>
          <a:srcRect t="15460" r="57732" b="19757"/>
          <a:stretch/>
        </p:blipFill>
        <p:spPr>
          <a:xfrm>
            <a:off x="8125101" y="15477932"/>
            <a:ext cx="852977" cy="583936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8309" y="1716155"/>
            <a:ext cx="1367282" cy="618186"/>
          </a:xfrm>
          <a:prstGeom prst="rect">
            <a:avLst/>
          </a:prstGeom>
        </p:spPr>
      </p:pic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4587042" y="2370120"/>
            <a:ext cx="0" cy="75377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2C5ABD1-10A7-2BCF-043D-D7D70AB150C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34902" y="210219"/>
            <a:ext cx="2857500" cy="12763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C6FE575-F40F-6225-6D6D-28C13F6484D6}"/>
              </a:ext>
            </a:extLst>
          </p:cNvPr>
          <p:cNvSpPr txBox="1"/>
          <p:nvPr/>
        </p:nvSpPr>
        <p:spPr>
          <a:xfrm>
            <a:off x="5623179" y="16199886"/>
            <a:ext cx="26602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BH6 induction days, come and meet the team and try our A Level English Literature taster sessions, it’s a good chance for you to ask any questions you may have and find out if this is the path for you.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B51DC3B-F979-F8F0-0DD5-1F70D21C57A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86579" y="14940665"/>
            <a:ext cx="639875" cy="63987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48C3931-5D18-4A59-DF38-620507F00B43}"/>
              </a:ext>
            </a:extLst>
          </p:cNvPr>
          <p:cNvSpPr txBox="1"/>
          <p:nvPr/>
        </p:nvSpPr>
        <p:spPr>
          <a:xfrm>
            <a:off x="3330182" y="14415056"/>
            <a:ext cx="26602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Demonstrate your academic writing skills and indulge in your love of poetry by reading some unseen poems and completing the English Literature bridging task over the summer.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46BCE3C-B827-84D9-4A37-F0D7D6014145}"/>
              </a:ext>
            </a:extLst>
          </p:cNvPr>
          <p:cNvCxnSpPr>
            <a:cxnSpLocks/>
          </p:cNvCxnSpPr>
          <p:nvPr/>
        </p:nvCxnSpPr>
        <p:spPr>
          <a:xfrm>
            <a:off x="2684620" y="15740958"/>
            <a:ext cx="0" cy="6256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DA4FF6B-26EF-73F5-0E9F-EA062E245C49}"/>
              </a:ext>
            </a:extLst>
          </p:cNvPr>
          <p:cNvSpPr txBox="1"/>
          <p:nvPr/>
        </p:nvSpPr>
        <p:spPr>
          <a:xfrm>
            <a:off x="1404437" y="16329455"/>
            <a:ext cx="2660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GCSE results</a:t>
            </a:r>
          </a:p>
          <a:p>
            <a:r>
              <a:rPr lang="en-GB" sz="1100" dirty="0"/>
              <a:t>Now that you’ve got your results, come and sign up to the A Level English Literature course.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3CDBB71-A935-A18A-FC7D-68CCC1EF5791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9045" y="12905796"/>
            <a:ext cx="1076827" cy="107682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161FF9D-8AD0-388D-512B-64693CB33895}"/>
              </a:ext>
            </a:extLst>
          </p:cNvPr>
          <p:cNvSpPr txBox="1"/>
          <p:nvPr/>
        </p:nvSpPr>
        <p:spPr>
          <a:xfrm>
            <a:off x="118752" y="13370172"/>
            <a:ext cx="1214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An introduction to the topic of the course: Love Through the Ages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AD2806D-928D-1107-1D5B-F1EED383D113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3F5F4"/>
              </a:clrFrom>
              <a:clrTo>
                <a:srgbClr val="F3F5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9893" y="14400690"/>
            <a:ext cx="761830" cy="76183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43DA8C3-F51B-A6FA-D033-9297F1BF854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3F5F4"/>
              </a:clrFrom>
              <a:clrTo>
                <a:srgbClr val="F3F5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9249" y="14200496"/>
            <a:ext cx="761830" cy="76183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F635C0BC-669D-10B3-CF27-D13AEE11FCFF}"/>
              </a:ext>
            </a:extLst>
          </p:cNvPr>
          <p:cNvSpPr txBox="1"/>
          <p:nvPr/>
        </p:nvSpPr>
        <p:spPr>
          <a:xfrm>
            <a:off x="2684620" y="12292965"/>
            <a:ext cx="19469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Continue your study of Shakespeare by reading ‘Othello’ exploring Shakespeare’s representations of love within the play.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605437-2A45-F536-C3B2-D3ED68093227}"/>
              </a:ext>
            </a:extLst>
          </p:cNvPr>
          <p:cNvSpPr txBox="1"/>
          <p:nvPr/>
        </p:nvSpPr>
        <p:spPr>
          <a:xfrm>
            <a:off x="4989781" y="12117370"/>
            <a:ext cx="17155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Develop your understanding of the relationship between text and context through exploration of Elizabethan society.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71E35EA-169F-49C7-C653-9E0DC54344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028340">
            <a:off x="5036654" y="13365282"/>
            <a:ext cx="786452" cy="51820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6B3BA60-3BFB-2B4C-CD0B-C39AACDCAD3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59" t="6942" r="16114"/>
          <a:stretch/>
        </p:blipFill>
        <p:spPr>
          <a:xfrm>
            <a:off x="7020375" y="11859602"/>
            <a:ext cx="748753" cy="106335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7121901-1E5E-9A06-E862-681D09619900}"/>
              </a:ext>
            </a:extLst>
          </p:cNvPr>
          <p:cNvSpPr txBox="1"/>
          <p:nvPr/>
        </p:nvSpPr>
        <p:spPr>
          <a:xfrm>
            <a:off x="6236152" y="10370562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Delve into the roaring 20s through the reading and analysis of ‘The Great Gatsby’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4278E98-44F2-CBB1-4A91-6CEEFC78C994}"/>
              </a:ext>
            </a:extLst>
          </p:cNvPr>
          <p:cNvSpPr txBox="1"/>
          <p:nvPr/>
        </p:nvSpPr>
        <p:spPr>
          <a:xfrm>
            <a:off x="8490765" y="10352436"/>
            <a:ext cx="1188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Wider reading throughout the course will help to prepare you for the final examinations.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C34C829-D496-3B46-9674-C5627321C6B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2935" y="11453181"/>
            <a:ext cx="1033297" cy="932594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32BC7DC-AE41-253E-447B-F51A557821B9}"/>
              </a:ext>
            </a:extLst>
          </p:cNvPr>
          <p:cNvSpPr txBox="1"/>
          <p:nvPr/>
        </p:nvSpPr>
        <p:spPr>
          <a:xfrm>
            <a:off x="4272751" y="10451536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What is Fitzgerald trying to suggest about 1920s American society?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B3D553A-BD7C-AACA-6789-6C2E635F598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50714" y="11217817"/>
            <a:ext cx="940498" cy="940498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AA0EF295-31F2-9D33-B50F-6DB263D1FA20}"/>
              </a:ext>
            </a:extLst>
          </p:cNvPr>
          <p:cNvSpPr txBox="1"/>
          <p:nvPr/>
        </p:nvSpPr>
        <p:spPr>
          <a:xfrm>
            <a:off x="1960777" y="10359047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You will study the AQA pre-1900 Anthology of Love Through the Ages poetry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935638F-0E6C-1C9B-9164-49DCF16F3E00}"/>
              </a:ext>
            </a:extLst>
          </p:cNvPr>
          <p:cNvSpPr txBox="1"/>
          <p:nvPr/>
        </p:nvSpPr>
        <p:spPr>
          <a:xfrm>
            <a:off x="233154" y="8329667"/>
            <a:ext cx="1311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What links can be made between the poems and ‘The Great Gatsby’?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1D500CA-349B-910F-D69B-52D4BF26CF7E}"/>
              </a:ext>
            </a:extLst>
          </p:cNvPr>
          <p:cNvSpPr txBox="1"/>
          <p:nvPr/>
        </p:nvSpPr>
        <p:spPr>
          <a:xfrm>
            <a:off x="3606755" y="9512036"/>
            <a:ext cx="2649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You will read a wide range of unseen poetry from different time periods and authors to help deepen your understanding of typicality.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60A5448-6F25-ED3B-115D-A0267B011153}"/>
              </a:ext>
            </a:extLst>
          </p:cNvPr>
          <p:cNvSpPr txBox="1"/>
          <p:nvPr/>
        </p:nvSpPr>
        <p:spPr>
          <a:xfrm>
            <a:off x="7389277" y="9594938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 Level Literature Paper 1 mock examination (3 hour paper).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FE9BC24A-9F70-D11B-5115-73D4104C596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898611" y="7502310"/>
            <a:ext cx="670618" cy="67061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C1E814D-7EA0-DC78-1551-F0E58AAE41CD}"/>
              </a:ext>
            </a:extLst>
          </p:cNvPr>
          <p:cNvSpPr txBox="1"/>
          <p:nvPr/>
        </p:nvSpPr>
        <p:spPr>
          <a:xfrm>
            <a:off x="6525349" y="7864489"/>
            <a:ext cx="19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Examination feedback.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9CDD1DA-8B7F-06F0-59F1-34E2FB662B2F}"/>
              </a:ext>
            </a:extLst>
          </p:cNvPr>
          <p:cNvSpPr txBox="1"/>
          <p:nvPr/>
        </p:nvSpPr>
        <p:spPr>
          <a:xfrm>
            <a:off x="5893076" y="6157814"/>
            <a:ext cx="1946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Start reading texts for the NEA component of the course.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76E898C-3D99-3A42-F123-92A8C1773500}"/>
              </a:ext>
            </a:extLst>
          </p:cNvPr>
          <p:cNvSpPr txBox="1"/>
          <p:nvPr/>
        </p:nvSpPr>
        <p:spPr>
          <a:xfrm>
            <a:off x="2734020" y="7413094"/>
            <a:ext cx="1946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Plan and begin your NEA over the summer.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967442A-DAC6-5F34-AF6D-EF7C396E505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4094546">
            <a:off x="3365903" y="6588213"/>
            <a:ext cx="1030313" cy="111566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0100E9AE-93D4-FDCA-E99A-2E776A3CE85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299298" y="3436104"/>
            <a:ext cx="841073" cy="128604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B53E20E4-E065-1274-F42A-5B720E9BB0D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12373" y="12943077"/>
            <a:ext cx="896190" cy="139357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CB7A699-EA95-4132-C8CF-A9BDBCC8261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78785" y="12878295"/>
            <a:ext cx="812803" cy="133764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39CAD541-F69F-25E8-EA37-C972A5BB0EA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77442" y="8244871"/>
            <a:ext cx="1133448" cy="1133448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7A948C0-8C83-5260-C0FF-FE36A6AF4079}"/>
              </a:ext>
            </a:extLst>
          </p:cNvPr>
          <p:cNvSpPr txBox="1"/>
          <p:nvPr/>
        </p:nvSpPr>
        <p:spPr>
          <a:xfrm>
            <a:off x="139880" y="5450846"/>
            <a:ext cx="9345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An introduction to Paper 2: texts in shared contexts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F9B47B8-35FC-7377-9830-4667C8A37141}"/>
              </a:ext>
            </a:extLst>
          </p:cNvPr>
          <p:cNvSpPr txBox="1"/>
          <p:nvPr/>
        </p:nvSpPr>
        <p:spPr>
          <a:xfrm>
            <a:off x="2509502" y="5337052"/>
            <a:ext cx="1946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You will read ‘The </a:t>
            </a:r>
            <a:r>
              <a:rPr lang="en-GB" sz="1100" dirty="0" err="1"/>
              <a:t>Color</a:t>
            </a:r>
            <a:r>
              <a:rPr lang="en-GB" sz="1100" dirty="0"/>
              <a:t> Purple’ exploring key themes and characters and making links to context.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14E41F6D-DF4D-2B64-AE0F-46C974AFE0C9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t="3163" b="4347"/>
          <a:stretch/>
        </p:blipFill>
        <p:spPr>
          <a:xfrm>
            <a:off x="5641244" y="3596567"/>
            <a:ext cx="865314" cy="122562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9F6DD1B0-FDA8-9090-4565-5929D9D83C18}"/>
              </a:ext>
            </a:extLst>
          </p:cNvPr>
          <p:cNvSpPr txBox="1"/>
          <p:nvPr/>
        </p:nvSpPr>
        <p:spPr>
          <a:xfrm>
            <a:off x="5418948" y="5406225"/>
            <a:ext cx="1946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You will read the play ‘A Streetcar Named Desire.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073F214-BA5D-3564-F5B2-70889490CC69}"/>
              </a:ext>
            </a:extLst>
          </p:cNvPr>
          <p:cNvSpPr txBox="1"/>
          <p:nvPr/>
        </p:nvSpPr>
        <p:spPr>
          <a:xfrm>
            <a:off x="6569344" y="3756263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What connections can be made between ‘The </a:t>
            </a:r>
            <a:r>
              <a:rPr lang="en-GB" sz="1100" dirty="0" err="1"/>
              <a:t>Color</a:t>
            </a:r>
            <a:r>
              <a:rPr lang="en-GB" sz="1100" dirty="0"/>
              <a:t> Purple’ and ‘Streetcar’?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B4E8700E-B6DA-837D-D7CC-8739760B852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668057" y="3938584"/>
            <a:ext cx="700410" cy="971754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12F8D466-F76F-9805-44A1-F48DB1C8DB3C}"/>
              </a:ext>
            </a:extLst>
          </p:cNvPr>
          <p:cNvSpPr txBox="1"/>
          <p:nvPr/>
        </p:nvSpPr>
        <p:spPr>
          <a:xfrm>
            <a:off x="7600381" y="5039353"/>
            <a:ext cx="19469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You will analyse and evaluate a range of unseen prose extracts to help deepen your understanding of context and typicality.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5E8269D-9412-7502-E352-611B78F542D1}"/>
              </a:ext>
            </a:extLst>
          </p:cNvPr>
          <p:cNvSpPr txBox="1"/>
          <p:nvPr/>
        </p:nvSpPr>
        <p:spPr>
          <a:xfrm>
            <a:off x="6407980" y="2994170"/>
            <a:ext cx="1946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Year 13 mock examinations: Paper 1 and Paper 2</a:t>
            </a: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D8614A83-CCEC-9B12-6031-8BA29DC71B0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797176" y="1697496"/>
            <a:ext cx="1365622" cy="621846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E0B33C88-D697-650A-1089-5ABAA7A3FF1A}"/>
              </a:ext>
            </a:extLst>
          </p:cNvPr>
          <p:cNvSpPr txBox="1"/>
          <p:nvPr/>
        </p:nvSpPr>
        <p:spPr>
          <a:xfrm>
            <a:off x="4007218" y="3173272"/>
            <a:ext cx="19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 Level examinations</a:t>
            </a:r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799B6064-4173-7AC9-1671-DB2A3E2FE024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t="11422" r="53879" b="-1"/>
          <a:stretch/>
        </p:blipFill>
        <p:spPr>
          <a:xfrm>
            <a:off x="7451609" y="264328"/>
            <a:ext cx="2040992" cy="656432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5FE6C950-7494-FF7F-3D7A-7FCFE54D3F5A}"/>
              </a:ext>
            </a:extLst>
          </p:cNvPr>
          <p:cNvPicPr>
            <a:picLocks noChangeAspect="1"/>
          </p:cNvPicPr>
          <p:nvPr/>
        </p:nvPicPr>
        <p:blipFill rotWithShape="1">
          <a:blip r:embed="rId42"/>
          <a:srcRect l="45760"/>
          <a:stretch/>
        </p:blipFill>
        <p:spPr>
          <a:xfrm>
            <a:off x="7177760" y="842003"/>
            <a:ext cx="2399237" cy="7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7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346EE97E947459795495ABF2C98EC" ma:contentTypeVersion="7" ma:contentTypeDescription="Create a new document." ma:contentTypeScope="" ma:versionID="22596e1c9019661db7ecd5f2ecd68415">
  <xsd:schema xmlns:xsd="http://www.w3.org/2001/XMLSchema" xmlns:xs="http://www.w3.org/2001/XMLSchema" xmlns:p="http://schemas.microsoft.com/office/2006/metadata/properties" xmlns:ns2="629347c2-5527-4097-80e3-ce651ca7a30d" xmlns:ns3="83694d69-69de-4b68-bc80-55b7edc4dd3d" targetNamespace="http://schemas.microsoft.com/office/2006/metadata/properties" ma:root="true" ma:fieldsID="b2f07da1771dcdf3ab58e7a05663cf17" ns2:_="" ns3:_="">
    <xsd:import namespace="629347c2-5527-4097-80e3-ce651ca7a30d"/>
    <xsd:import namespace="83694d69-69de-4b68-bc80-55b7edc4dd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347c2-5527-4097-80e3-ce651ca7a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94d69-69de-4b68-bc80-55b7edc4dd3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21AA78-D815-4A56-990F-6BE4F4C47B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9B14BC-5D95-47F2-B698-8BA2153478D3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83694d69-69de-4b68-bc80-55b7edc4dd3d"/>
    <ds:schemaRef ds:uri="629347c2-5527-4097-80e3-ce651ca7a30d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8D4F3A-1C2D-4F40-BCD5-9DB2DC311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9347c2-5527-4097-80e3-ce651ca7a30d"/>
    <ds:schemaRef ds:uri="83694d69-69de-4b68-bc80-55b7edc4dd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5421</TotalTime>
  <Words>417</Words>
  <Application>Microsoft Office PowerPoint</Application>
  <PresentationFormat>Custom</PresentationFormat>
  <Paragraphs>41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Carole Bradley (BHS)</cp:lastModifiedBy>
  <cp:revision>303</cp:revision>
  <cp:lastPrinted>2024-06-07T12:58:56Z</cp:lastPrinted>
  <dcterms:created xsi:type="dcterms:W3CDTF">2018-02-08T08:28:53Z</dcterms:created>
  <dcterms:modified xsi:type="dcterms:W3CDTF">2024-09-11T15:06:17Z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0x01010031A346EE97E947459795495ABF2C98EC</vt:lpwstr>
  </property>
</Properties>
</file>