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"/>
  </p:notesMasterIdLst>
  <p:sldIdLst>
    <p:sldId id="257" r:id="rId2"/>
    <p:sldId id="258" r:id="rId3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856"/>
    <a:srgbClr val="175A68"/>
    <a:srgbClr val="FE5E00"/>
    <a:srgbClr val="F8B30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5833" autoAdjust="0"/>
  </p:normalViewPr>
  <p:slideViewPr>
    <p:cSldViewPr snapToGrid="0">
      <p:cViewPr varScale="1">
        <p:scale>
          <a:sx n="44" d="100"/>
          <a:sy n="44" d="100"/>
        </p:scale>
        <p:origin x="3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" Type="http://schemas.openxmlformats.org/officeDocument/2006/relationships/image" Target="../media/image2.tiff"/><Relationship Id="rId21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17" Type="http://schemas.openxmlformats.org/officeDocument/2006/relationships/image" Target="../media/image16.JPG"/><Relationship Id="rId25" Type="http://schemas.openxmlformats.org/officeDocument/2006/relationships/image" Target="../media/image24.jpeg"/><Relationship Id="rId2" Type="http://schemas.openxmlformats.org/officeDocument/2006/relationships/image" Target="../media/image1.tiff"/><Relationship Id="rId16" Type="http://schemas.openxmlformats.org/officeDocument/2006/relationships/image" Target="../media/image15.tiff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" Type="http://schemas.openxmlformats.org/officeDocument/2006/relationships/image" Target="../media/image3.tiff"/><Relationship Id="rId9" Type="http://schemas.openxmlformats.org/officeDocument/2006/relationships/image" Target="../media/image8.png"/><Relationship Id="rId14" Type="http://schemas.openxmlformats.org/officeDocument/2006/relationships/image" Target="../media/image13.tiff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18" Type="http://schemas.openxmlformats.org/officeDocument/2006/relationships/image" Target="../media/image16.JPG"/><Relationship Id="rId26" Type="http://schemas.openxmlformats.org/officeDocument/2006/relationships/image" Target="../media/image40.png"/><Relationship Id="rId3" Type="http://schemas.openxmlformats.org/officeDocument/2006/relationships/image" Target="../media/image2.tiff"/><Relationship Id="rId21" Type="http://schemas.openxmlformats.org/officeDocument/2006/relationships/image" Target="../media/image35.jpeg"/><Relationship Id="rId7" Type="http://schemas.openxmlformats.org/officeDocument/2006/relationships/image" Target="../media/image6.png"/><Relationship Id="rId12" Type="http://schemas.openxmlformats.org/officeDocument/2006/relationships/image" Target="../media/image11.tiff"/><Relationship Id="rId17" Type="http://schemas.openxmlformats.org/officeDocument/2006/relationships/image" Target="../media/image15.tiff"/><Relationship Id="rId25" Type="http://schemas.openxmlformats.org/officeDocument/2006/relationships/image" Target="../media/image39.jpeg"/><Relationship Id="rId2" Type="http://schemas.openxmlformats.org/officeDocument/2006/relationships/image" Target="../media/image1.tiff"/><Relationship Id="rId16" Type="http://schemas.openxmlformats.org/officeDocument/2006/relationships/image" Target="../media/image14.tiff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24" Type="http://schemas.openxmlformats.org/officeDocument/2006/relationships/image" Target="../media/image38.jpeg"/><Relationship Id="rId5" Type="http://schemas.openxmlformats.org/officeDocument/2006/relationships/image" Target="../media/image4.tiff"/><Relationship Id="rId15" Type="http://schemas.openxmlformats.org/officeDocument/2006/relationships/image" Target="../media/image13.tiff"/><Relationship Id="rId23" Type="http://schemas.openxmlformats.org/officeDocument/2006/relationships/image" Target="../media/image37.jpeg"/><Relationship Id="rId28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33.jpeg"/><Relationship Id="rId4" Type="http://schemas.openxmlformats.org/officeDocument/2006/relationships/image" Target="../media/image3.tiff"/><Relationship Id="rId9" Type="http://schemas.openxmlformats.org/officeDocument/2006/relationships/image" Target="../media/image8.png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-176019" y="0"/>
            <a:ext cx="9896282" cy="17670332"/>
          </a:xfrm>
          <a:prstGeom prst="rect">
            <a:avLst/>
          </a:prstGeom>
          <a:solidFill>
            <a:srgbClr val="14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D5999-43F7-F641-9393-172A969C8B1F}"/>
              </a:ext>
            </a:extLst>
          </p:cNvPr>
          <p:cNvSpPr txBox="1"/>
          <p:nvPr/>
        </p:nvSpPr>
        <p:spPr>
          <a:xfrm>
            <a:off x="948781" y="17247026"/>
            <a:ext cx="798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‘ </a:t>
            </a:r>
            <a:r>
              <a:rPr lang="en-US" sz="1800" b="1" dirty="0">
                <a:solidFill>
                  <a:schemeClr val="bg1"/>
                </a:solidFill>
              </a:rPr>
              <a:t>Achieve </a:t>
            </a:r>
            <a:r>
              <a:rPr lang="en-US" sz="1800" b="1">
                <a:solidFill>
                  <a:schemeClr val="bg1"/>
                </a:solidFill>
              </a:rPr>
              <a:t>Excelence.’</a:t>
            </a:r>
            <a:r>
              <a:rPr lang="en-US" sz="180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269943" y="-63101"/>
            <a:ext cx="9444880" cy="1708390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67733" y="15522198"/>
            <a:ext cx="6361359" cy="6107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26436" y="11387674"/>
            <a:ext cx="2885212" cy="2344892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1582" y="11124040"/>
            <a:ext cx="5841604" cy="60329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576922" y="9214778"/>
            <a:ext cx="2879311" cy="2215253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00395" y="8880456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44753" y="6877709"/>
            <a:ext cx="2872867" cy="2438169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5" y="6679543"/>
            <a:ext cx="582782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71825" y="4758885"/>
            <a:ext cx="2844580" cy="2302280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5" y="4485441"/>
            <a:ext cx="582782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99415" y="2534442"/>
            <a:ext cx="2847721" cy="2365246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41153" y="2293262"/>
            <a:ext cx="582782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0729315">
            <a:off x="271976" y="276825"/>
            <a:ext cx="1131194" cy="14688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5D7D2-2E2B-AC4E-B8C7-CD4BAAE7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15959" y="1299577"/>
            <a:ext cx="1171244" cy="984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94065-5DB0-404A-93AD-9B5E16283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943" y="2964860"/>
            <a:ext cx="396854" cy="396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5BB105-60F8-9B45-86D2-9E253DEB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765" y="1086571"/>
            <a:ext cx="463101" cy="44494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7940609" y="1514934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127561" y="1535015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8128348" y="15572923"/>
            <a:ext cx="841074" cy="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PRIMARY </a:t>
            </a:r>
          </a:p>
          <a:p>
            <a:pPr algn="ctr"/>
            <a:r>
              <a:rPr lang="en-US" sz="1200" b="1" dirty="0"/>
              <a:t>SCHOOL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921" y="13942419"/>
            <a:ext cx="1601399" cy="160139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939084" y="16486329"/>
            <a:ext cx="942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Develop a lifelong love of learning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7559940" y="15903870"/>
            <a:ext cx="0" cy="7474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430" y="16214714"/>
            <a:ext cx="512068" cy="5821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4817799" y="14909762"/>
            <a:ext cx="15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Build a solid foundation in education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5619152" y="15369791"/>
            <a:ext cx="0" cy="5089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2491471" y="15196206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2686000" y="1539045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2517234" y="15553548"/>
            <a:ext cx="117860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WOODHOUSE </a:t>
            </a:r>
            <a:r>
              <a:rPr lang="en-US" sz="1000" b="1" dirty="0"/>
              <a:t>ACADEMY/JAMES BATEMAN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115"/>
          <a:stretch/>
        </p:blipFill>
        <p:spPr>
          <a:xfrm>
            <a:off x="3759752" y="16454210"/>
            <a:ext cx="1147865" cy="518106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  <a:stCxn id="47" idx="1"/>
          </p:cNvCxnSpPr>
          <p:nvPr/>
        </p:nvCxnSpPr>
        <p:spPr>
          <a:xfrm flipV="1">
            <a:off x="3870545" y="15862426"/>
            <a:ext cx="8049" cy="57252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A9F72DB-801B-1540-9027-8E9B8D266CA4}"/>
              </a:ext>
            </a:extLst>
          </p:cNvPr>
          <p:cNvSpPr txBox="1"/>
          <p:nvPr/>
        </p:nvSpPr>
        <p:spPr>
          <a:xfrm>
            <a:off x="3870545" y="16250285"/>
            <a:ext cx="94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Sit SATS in </a:t>
            </a:r>
          </a:p>
          <a:p>
            <a:pPr algn="ctr"/>
            <a:r>
              <a:rPr lang="en-US" sz="900" b="1" dirty="0"/>
              <a:t>Y6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461388" y="8412247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633742" y="8593738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644358" y="8744409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81175" y="13359676"/>
            <a:ext cx="67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86042" y="8646155"/>
            <a:ext cx="67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513794" y="408277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695393" y="428355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703346" y="4359673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29892" y="4305132"/>
            <a:ext cx="67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sp>
        <p:nvSpPr>
          <p:cNvPr id="81" name="Google Shape;563;p16"/>
          <p:cNvSpPr txBox="1"/>
          <p:nvPr/>
        </p:nvSpPr>
        <p:spPr>
          <a:xfrm>
            <a:off x="2590900" y="3253830"/>
            <a:ext cx="1446314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dirty="0">
                <a:latin typeface="Calibri"/>
                <a:ea typeface="Calibri"/>
                <a:cs typeface="Calibri"/>
                <a:sym typeface="Calibri"/>
              </a:rPr>
              <a:t>Half Term 1 Autumn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dirty="0">
                <a:latin typeface="Calibri"/>
                <a:ea typeface="Calibri"/>
                <a:cs typeface="Calibri"/>
                <a:sym typeface="Calibri"/>
              </a:rPr>
              <a:t>Magnetism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dirty="0">
                <a:latin typeface="Calibri"/>
                <a:ea typeface="Calibri"/>
                <a:cs typeface="Calibri"/>
                <a:sym typeface="Calibri"/>
              </a:rPr>
              <a:t>Magnets and magnetic fields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dirty="0">
                <a:latin typeface="Calibri"/>
                <a:ea typeface="Calibri"/>
                <a:cs typeface="Calibri"/>
                <a:sym typeface="Calibri"/>
              </a:rPr>
              <a:t>Currents and fields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dirty="0">
                <a:latin typeface="Calibri"/>
                <a:ea typeface="Calibri"/>
                <a:cs typeface="Calibri"/>
                <a:sym typeface="Calibri"/>
              </a:rPr>
              <a:t>Currents and forces</a:t>
            </a:r>
          </a:p>
          <a:p>
            <a:pPr algn="ctr"/>
            <a:r>
              <a:rPr lang="en-GB" sz="900" b="1" dirty="0">
                <a:ea typeface="Calibri"/>
                <a:cs typeface="Calibri"/>
                <a:sym typeface="Calibri"/>
              </a:rPr>
              <a:t>Motors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9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307408" y="8624614"/>
            <a:ext cx="10329" cy="68145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679838" y="5201314"/>
            <a:ext cx="1398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2 Autumn</a:t>
            </a:r>
          </a:p>
          <a:p>
            <a:pPr algn="ctr"/>
            <a:r>
              <a:rPr lang="en-US" sz="800" b="1" dirty="0"/>
              <a:t> Magnetism</a:t>
            </a:r>
          </a:p>
          <a:p>
            <a:pPr algn="ctr"/>
            <a:r>
              <a:rPr lang="en-US" sz="800" b="1" dirty="0"/>
              <a:t>Electromagnetic induction</a:t>
            </a:r>
          </a:p>
          <a:p>
            <a:pPr algn="ctr"/>
            <a:r>
              <a:rPr lang="en-US" sz="800" b="1" dirty="0"/>
              <a:t>Generators</a:t>
            </a:r>
          </a:p>
          <a:p>
            <a:pPr algn="ctr"/>
            <a:r>
              <a:rPr lang="en-US" sz="800" b="1" dirty="0"/>
              <a:t>Transformers</a:t>
            </a:r>
          </a:p>
          <a:p>
            <a:pPr algn="ctr"/>
            <a:r>
              <a:rPr lang="en-US" sz="800" b="1" dirty="0"/>
              <a:t>Microphones</a:t>
            </a:r>
          </a:p>
          <a:p>
            <a:pPr algn="ctr"/>
            <a:endParaRPr lang="en-US" sz="800" b="1" dirty="0"/>
          </a:p>
          <a:p>
            <a:pPr algn="ctr"/>
            <a:endParaRPr lang="en-US" sz="800" b="1" dirty="0"/>
          </a:p>
          <a:p>
            <a:pPr algn="ctr"/>
            <a:endParaRPr lang="en-US" sz="800" b="1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039217" y="8975556"/>
            <a:ext cx="0" cy="6292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978032" y="7515694"/>
            <a:ext cx="14225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3 Spring</a:t>
            </a:r>
          </a:p>
          <a:p>
            <a:pPr algn="ctr"/>
            <a:r>
              <a:rPr lang="en-US" sz="900" b="1" dirty="0"/>
              <a:t> Forces and motion</a:t>
            </a:r>
          </a:p>
          <a:p>
            <a:pPr algn="ctr"/>
            <a:r>
              <a:rPr lang="en-US" sz="900" b="1" dirty="0"/>
              <a:t>Distance, time and speed</a:t>
            </a:r>
          </a:p>
          <a:p>
            <a:pPr algn="ctr"/>
            <a:r>
              <a:rPr lang="en-US" sz="900" b="1" dirty="0"/>
              <a:t>Vectors and scalars</a:t>
            </a:r>
          </a:p>
          <a:p>
            <a:pPr algn="ctr"/>
            <a:r>
              <a:rPr lang="en-US" sz="900" b="1" dirty="0"/>
              <a:t>Acceleration</a:t>
            </a:r>
          </a:p>
          <a:p>
            <a:pPr algn="ctr"/>
            <a:r>
              <a:rPr lang="en-US" sz="900" b="1" dirty="0"/>
              <a:t>Motion graphs</a:t>
            </a:r>
          </a:p>
          <a:p>
            <a:pPr algn="ctr"/>
            <a:r>
              <a:rPr lang="en-US" sz="900" b="1" dirty="0"/>
              <a:t>Equations of motion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573659" y="8811919"/>
            <a:ext cx="2846" cy="54633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5865177" y="7529449"/>
            <a:ext cx="12630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2 Autumn</a:t>
            </a:r>
          </a:p>
          <a:p>
            <a:pPr algn="ctr"/>
            <a:r>
              <a:rPr lang="en-US" sz="900" b="1" dirty="0"/>
              <a:t> Forces and motion</a:t>
            </a:r>
          </a:p>
          <a:p>
            <a:pPr algn="ctr"/>
            <a:r>
              <a:rPr lang="en-US" sz="900" b="1" dirty="0"/>
              <a:t>Newton's Laws</a:t>
            </a:r>
          </a:p>
          <a:p>
            <a:pPr algn="ctr"/>
            <a:r>
              <a:rPr lang="en-US" sz="900" b="1" dirty="0"/>
              <a:t>Momentum</a:t>
            </a:r>
          </a:p>
          <a:p>
            <a:pPr algn="ctr"/>
            <a:r>
              <a:rPr lang="en-US" sz="900" b="1" dirty="0"/>
              <a:t>Work and power</a:t>
            </a:r>
          </a:p>
          <a:p>
            <a:pPr algn="ctr"/>
            <a:r>
              <a:rPr lang="en-US" sz="900" b="1" dirty="0"/>
              <a:t>Stretching springs</a:t>
            </a:r>
          </a:p>
          <a:p>
            <a:pPr algn="ctr"/>
            <a:r>
              <a:rPr lang="en-US" sz="900" b="1" dirty="0"/>
              <a:t>Gravitational potential energy</a:t>
            </a:r>
          </a:p>
          <a:p>
            <a:pPr algn="ctr"/>
            <a:endParaRPr lang="en-US" sz="900" b="1" dirty="0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8248307" y="7903401"/>
            <a:ext cx="575678" cy="3565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282501" y="5372371"/>
            <a:ext cx="13729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4 Spring</a:t>
            </a:r>
          </a:p>
          <a:p>
            <a:pPr algn="ctr"/>
            <a:r>
              <a:rPr lang="en-US" sz="900" b="1" dirty="0"/>
              <a:t>Forces and motion</a:t>
            </a:r>
          </a:p>
          <a:p>
            <a:pPr algn="ctr"/>
            <a:r>
              <a:rPr lang="en-US" sz="900" b="1" dirty="0"/>
              <a:t>Turning forces</a:t>
            </a:r>
          </a:p>
          <a:p>
            <a:pPr algn="ctr"/>
            <a:r>
              <a:rPr lang="en-US" sz="900" b="1" dirty="0"/>
              <a:t>Simple machines and Hydraulics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5670882" y="5683909"/>
            <a:ext cx="1938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5 Summer</a:t>
            </a:r>
          </a:p>
          <a:p>
            <a:pPr algn="ctr"/>
            <a:r>
              <a:rPr lang="en-US" sz="800" b="1" dirty="0"/>
              <a:t> Waves</a:t>
            </a:r>
          </a:p>
          <a:p>
            <a:pPr algn="ctr"/>
            <a:r>
              <a:rPr lang="en-US" sz="800" b="1" dirty="0"/>
              <a:t>Sound uses and properties</a:t>
            </a:r>
          </a:p>
          <a:p>
            <a:pPr algn="ctr"/>
            <a:r>
              <a:rPr lang="en-US" sz="800" b="1" dirty="0"/>
              <a:t>Electromagnetic spectrum</a:t>
            </a:r>
          </a:p>
          <a:p>
            <a:pPr algn="ctr"/>
            <a:r>
              <a:rPr lang="en-US" sz="800" b="1" dirty="0"/>
              <a:t>Uses of the Electromagnetic spectrum</a:t>
            </a:r>
          </a:p>
          <a:p>
            <a:pPr algn="ctr"/>
            <a:endParaRPr lang="en-US" sz="800" b="1" dirty="0"/>
          </a:p>
          <a:p>
            <a:pPr algn="ctr"/>
            <a:endParaRPr lang="en-US" sz="800" b="1" dirty="0"/>
          </a:p>
          <a:p>
            <a:pPr algn="ctr"/>
            <a:endParaRPr lang="en-US" sz="8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522171" y="7668412"/>
            <a:ext cx="1618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1 Autumn</a:t>
            </a:r>
          </a:p>
          <a:p>
            <a:pPr algn="ctr"/>
            <a:r>
              <a:rPr lang="en-US" sz="800" b="1" dirty="0"/>
              <a:t>Atomic structure</a:t>
            </a:r>
          </a:p>
          <a:p>
            <a:pPr algn="ctr"/>
            <a:r>
              <a:rPr lang="en-US" sz="800" b="1" dirty="0"/>
              <a:t> Radioactivity</a:t>
            </a:r>
          </a:p>
          <a:p>
            <a:pPr algn="ctr"/>
            <a:r>
              <a:rPr lang="en-US" sz="800" b="1" dirty="0"/>
              <a:t>Atoms and isotopes</a:t>
            </a:r>
          </a:p>
          <a:p>
            <a:pPr algn="ctr"/>
            <a:r>
              <a:rPr lang="en-US" sz="800" b="1" dirty="0"/>
              <a:t>Alpha, Beta and Gamma</a:t>
            </a:r>
          </a:p>
          <a:p>
            <a:pPr algn="ctr"/>
            <a:r>
              <a:rPr lang="en-US" sz="800" b="1" dirty="0"/>
              <a:t>Nuclear equations</a:t>
            </a:r>
          </a:p>
          <a:p>
            <a:pPr algn="ctr"/>
            <a:endParaRPr lang="en-US" sz="800" dirty="0"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760304" y="6342823"/>
            <a:ext cx="241764" cy="66256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003261" y="6915487"/>
            <a:ext cx="0" cy="4868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2194" y="7441710"/>
            <a:ext cx="209270" cy="301595"/>
          </a:xfrm>
          <a:prstGeom prst="rect">
            <a:avLst/>
          </a:prstGeom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220888" y="6553250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Picture 1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3034" y="5518615"/>
            <a:ext cx="1071799" cy="484590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1250160" y="6010092"/>
            <a:ext cx="523009" cy="1167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630723" y="5359723"/>
            <a:ext cx="1896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Mock exams  Physics paper 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52414" y="3720799"/>
            <a:ext cx="11249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How science works skills woven through the year to refine practical and analytical skills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299771" y="4299625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8252283" y="742282"/>
            <a:ext cx="0" cy="11314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426469" y="4410006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Picture 1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1490" y="3787572"/>
            <a:ext cx="1071799" cy="484590"/>
          </a:xfrm>
          <a:prstGeom prst="rect">
            <a:avLst/>
          </a:prstGeom>
        </p:spPr>
      </p:pic>
      <p:sp>
        <p:nvSpPr>
          <p:cNvPr id="157" name="TextBox 15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955709" y="3315702"/>
            <a:ext cx="14266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Mock exams</a:t>
            </a:r>
          </a:p>
          <a:p>
            <a:pPr algn="ctr"/>
            <a:r>
              <a:rPr lang="en-US" sz="900" b="1" dirty="0"/>
              <a:t>Physics paper 1 and paper 2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8245831" y="3804961"/>
            <a:ext cx="283261" cy="5136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8169740" y="2180101"/>
            <a:ext cx="359352" cy="59293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253072" y="2093467"/>
            <a:ext cx="1567" cy="4506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/>
          <p:cNvSpPr txBox="1"/>
          <p:nvPr/>
        </p:nvSpPr>
        <p:spPr>
          <a:xfrm>
            <a:off x="570617" y="1843379"/>
            <a:ext cx="11066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Where will Physics take you?</a:t>
            </a:r>
          </a:p>
          <a:p>
            <a:r>
              <a:rPr lang="en-GB" sz="900" b="1" dirty="0"/>
              <a:t>Astronomy and Space</a:t>
            </a:r>
          </a:p>
          <a:p>
            <a:r>
              <a:rPr lang="en-GB" sz="900" b="1" dirty="0"/>
              <a:t>Meteorology</a:t>
            </a:r>
          </a:p>
          <a:p>
            <a:r>
              <a:rPr lang="en-GB" sz="900" b="1" dirty="0"/>
              <a:t>Medical Physics</a:t>
            </a:r>
          </a:p>
          <a:p>
            <a:r>
              <a:rPr lang="en-GB" sz="900" b="1" dirty="0"/>
              <a:t>Education</a:t>
            </a:r>
          </a:p>
          <a:p>
            <a:r>
              <a:rPr lang="en-GB" sz="900" b="1" dirty="0"/>
              <a:t>Engineering</a:t>
            </a:r>
          </a:p>
          <a:p>
            <a:r>
              <a:rPr lang="en-GB" sz="900" b="1" dirty="0"/>
              <a:t>Finance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387236" y="3012747"/>
            <a:ext cx="111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GCSE Results</a:t>
            </a:r>
          </a:p>
          <a:p>
            <a:endParaRPr lang="en-US" sz="800" dirty="0"/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3639763" y="2506095"/>
            <a:ext cx="0" cy="4868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176">
            <a:extLst>
              <a:ext uri="{FF2B5EF4-FFF2-40B4-BE49-F238E27FC236}">
                <a16:creationId xmlns:a16="http://schemas.microsoft.com/office/drawing/2014/main" id="{046B742C-2B8D-074D-BFE1-484F64DFF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4119">
            <a:off x="1569149" y="3579780"/>
            <a:ext cx="673706" cy="673706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A5AB2EBD-32B5-3F4E-A63D-800716C99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6271" y="1584851"/>
            <a:ext cx="519137" cy="519137"/>
          </a:xfrm>
          <a:prstGeom prst="rect">
            <a:avLst/>
          </a:prstGeom>
        </p:spPr>
      </p:pic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4535748" y="2169373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TextBox 1042"/>
          <p:cNvSpPr txBox="1"/>
          <p:nvPr/>
        </p:nvSpPr>
        <p:spPr>
          <a:xfrm>
            <a:off x="438003" y="7243440"/>
            <a:ext cx="81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Start to develop independent study habits</a:t>
            </a:r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267322BB-469D-B345-9A6E-CF0F9671B2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1967" y="3109643"/>
            <a:ext cx="700196" cy="700196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346011" y="3200253"/>
            <a:ext cx="1300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Revision timetable:</a:t>
            </a:r>
          </a:p>
        </p:txBody>
      </p:sp>
      <p:sp>
        <p:nvSpPr>
          <p:cNvPr id="1050" name="TextBox 1049"/>
          <p:cNvSpPr txBox="1"/>
          <p:nvPr/>
        </p:nvSpPr>
        <p:spPr>
          <a:xfrm>
            <a:off x="2177784" y="2313917"/>
            <a:ext cx="9924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Continue your lifelong love of learning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5832170" y="2120849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TextBox 1050"/>
          <p:cNvSpPr txBox="1"/>
          <p:nvPr/>
        </p:nvSpPr>
        <p:spPr>
          <a:xfrm>
            <a:off x="4152888" y="1205318"/>
            <a:ext cx="786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Are you completing exam style questions under timed conditions?</a:t>
            </a:r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023683" y="2544072"/>
            <a:ext cx="0" cy="4868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2" name="TextBox 1051"/>
          <p:cNvSpPr txBox="1"/>
          <p:nvPr/>
        </p:nvSpPr>
        <p:spPr>
          <a:xfrm>
            <a:off x="4378063" y="2958659"/>
            <a:ext cx="13223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Are you acting on feedback from your class teachers?</a:t>
            </a:r>
          </a:p>
          <a:p>
            <a:pPr algn="ctr"/>
            <a:r>
              <a:rPr lang="en-GB" sz="900" b="1" dirty="0"/>
              <a:t>Ensure you refer to your QLA sheets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346951" y="9721918"/>
            <a:ext cx="16181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2 Autumn</a:t>
            </a:r>
          </a:p>
          <a:p>
            <a:pPr algn="ctr"/>
            <a:r>
              <a:rPr lang="en-US" sz="900" b="1" dirty="0"/>
              <a:t>Atomic structure</a:t>
            </a:r>
          </a:p>
          <a:p>
            <a:pPr algn="ctr"/>
            <a:r>
              <a:rPr lang="en-US" sz="900" b="1" dirty="0"/>
              <a:t>Half life</a:t>
            </a:r>
          </a:p>
          <a:p>
            <a:pPr algn="ctr"/>
            <a:r>
              <a:rPr lang="en-US" sz="900" b="1" dirty="0"/>
              <a:t>Radiation and its effects</a:t>
            </a:r>
          </a:p>
          <a:p>
            <a:pPr algn="ctr"/>
            <a:r>
              <a:rPr lang="en-US" sz="900" b="1" dirty="0"/>
              <a:t>Nuclear Fission</a:t>
            </a:r>
          </a:p>
          <a:p>
            <a:pPr algn="ctr"/>
            <a:r>
              <a:rPr lang="en-US" sz="900" b="1" dirty="0"/>
              <a:t>Nuclear Fusion</a:t>
            </a:r>
          </a:p>
          <a:p>
            <a:pPr algn="ctr"/>
            <a:endParaRPr lang="en-US" sz="900" b="1" dirty="0"/>
          </a:p>
        </p:txBody>
      </p:sp>
      <p:sp>
        <p:nvSpPr>
          <p:cNvPr id="166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31152" y="13349955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4406" r="530" b="32512"/>
          <a:stretch/>
        </p:blipFill>
        <p:spPr>
          <a:xfrm>
            <a:off x="307713" y="12708780"/>
            <a:ext cx="1428811" cy="482694"/>
          </a:xfrm>
          <a:prstGeom prst="rect">
            <a:avLst/>
          </a:prstGeom>
        </p:spPr>
      </p:pic>
      <p:sp>
        <p:nvSpPr>
          <p:cNvPr id="169" name="Oval 168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1492145" y="12881746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664499" y="13063237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675115" y="13213908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816799" y="13115654"/>
            <a:ext cx="67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2878736" y="12881746"/>
            <a:ext cx="0" cy="7613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277627" y="12421329"/>
            <a:ext cx="942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Baseline assessments to inform setting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203C0F8E-6570-C148-8389-8ED865CE7F2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05416">
            <a:off x="2992640" y="12793440"/>
            <a:ext cx="539081" cy="539081"/>
          </a:xfrm>
          <a:prstGeom prst="rect">
            <a:avLst/>
          </a:prstGeom>
        </p:spPr>
      </p:pic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3519940" y="13742066"/>
            <a:ext cx="7135" cy="49117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Google Shape;572;p16"/>
          <p:cNvSpPr txBox="1"/>
          <p:nvPr/>
        </p:nvSpPr>
        <p:spPr>
          <a:xfrm>
            <a:off x="2141372" y="14264586"/>
            <a:ext cx="1430963" cy="66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dirty="0">
                <a:latin typeface="Calibri"/>
                <a:ea typeface="Calibri"/>
                <a:cs typeface="Calibri"/>
                <a:sym typeface="Calibri"/>
              </a:rPr>
              <a:t>You will study a range of topics across all three sciences. The Biology, Chemistry and Physics topics are common to all in Year 9</a:t>
            </a:r>
            <a:endParaRPr sz="900" b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4421882" y="13100635"/>
            <a:ext cx="10329" cy="68145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5332916" y="14149152"/>
            <a:ext cx="1161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2 Autumn</a:t>
            </a:r>
          </a:p>
          <a:p>
            <a:pPr algn="ctr"/>
            <a:r>
              <a:rPr lang="en-US" sz="900" b="1" dirty="0"/>
              <a:t>KS3, magnetism, waves and light</a:t>
            </a:r>
            <a:endParaRPr lang="en-US" sz="900" dirty="0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921944" y="13513564"/>
            <a:ext cx="0" cy="6292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186326" y="9897454"/>
            <a:ext cx="126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6 Summer</a:t>
            </a:r>
          </a:p>
          <a:p>
            <a:pPr algn="ctr"/>
            <a:r>
              <a:rPr lang="en-US" sz="900" b="1" dirty="0"/>
              <a:t>Matter</a:t>
            </a:r>
          </a:p>
          <a:p>
            <a:pPr algn="ctr"/>
            <a:r>
              <a:rPr lang="en-US" sz="900" b="1" dirty="0"/>
              <a:t>Atomic model</a:t>
            </a:r>
          </a:p>
          <a:p>
            <a:pPr algn="ctr"/>
            <a:r>
              <a:rPr lang="en-US" sz="900" b="1" dirty="0"/>
              <a:t>Density</a:t>
            </a:r>
          </a:p>
          <a:p>
            <a:pPr algn="ctr"/>
            <a:r>
              <a:rPr lang="en-US" sz="900" b="1" dirty="0"/>
              <a:t>Specific heat capacity</a:t>
            </a:r>
          </a:p>
          <a:p>
            <a:pPr algn="ctr"/>
            <a:r>
              <a:rPr lang="en-US" sz="900" b="1" dirty="0"/>
              <a:t>Pressure</a:t>
            </a:r>
          </a:p>
          <a:p>
            <a:pPr algn="ctr"/>
            <a:r>
              <a:rPr lang="en-US" sz="900" b="1" dirty="0"/>
              <a:t>Floating and sinking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  <a:p>
            <a:pPr algn="ctr"/>
            <a:r>
              <a:rPr lang="en-US" sz="900" dirty="0"/>
              <a:t>.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569279" y="13097592"/>
            <a:ext cx="10329" cy="68145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8434746" y="10954652"/>
            <a:ext cx="325340" cy="64234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481897" y="9597474"/>
            <a:ext cx="122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5 Summer</a:t>
            </a:r>
          </a:p>
          <a:p>
            <a:pPr algn="ctr"/>
            <a:r>
              <a:rPr lang="en-US" sz="900" b="1" dirty="0"/>
              <a:t>Electricity</a:t>
            </a:r>
          </a:p>
          <a:p>
            <a:pPr algn="ctr"/>
            <a:r>
              <a:rPr lang="en-US" sz="900" b="1" dirty="0"/>
              <a:t>Circuit component</a:t>
            </a:r>
          </a:p>
          <a:p>
            <a:pPr algn="ctr"/>
            <a:r>
              <a:rPr lang="en-US" sz="900" b="1" dirty="0"/>
              <a:t>Resistance</a:t>
            </a:r>
          </a:p>
          <a:p>
            <a:pPr algn="ctr"/>
            <a:r>
              <a:rPr lang="en-US" sz="900" b="1" dirty="0"/>
              <a:t>Sensing circuits</a:t>
            </a:r>
          </a:p>
          <a:p>
            <a:pPr algn="ctr"/>
            <a:r>
              <a:rPr lang="en-US" sz="900" b="1" dirty="0"/>
              <a:t>Electrical power</a:t>
            </a:r>
          </a:p>
          <a:p>
            <a:pPr algn="ctr"/>
            <a:endParaRPr lang="en-US" sz="900" b="1" dirty="0"/>
          </a:p>
          <a:p>
            <a:pPr algn="ctr"/>
            <a:endParaRPr lang="en-US" sz="900" dirty="0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042775" y="11109289"/>
            <a:ext cx="582782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5046191" y="11919605"/>
            <a:ext cx="1263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5 Summer</a:t>
            </a:r>
          </a:p>
          <a:p>
            <a:pPr algn="ctr"/>
            <a:r>
              <a:rPr lang="en-US" sz="900" b="1" dirty="0"/>
              <a:t>Electricity</a:t>
            </a:r>
          </a:p>
          <a:p>
            <a:pPr algn="ctr"/>
            <a:r>
              <a:rPr lang="en-US" sz="900" b="1" dirty="0"/>
              <a:t>Electrostatics</a:t>
            </a:r>
          </a:p>
          <a:p>
            <a:pPr algn="ctr"/>
            <a:r>
              <a:rPr lang="en-US" sz="900" b="1" dirty="0"/>
              <a:t>Simple circuits</a:t>
            </a:r>
          </a:p>
          <a:p>
            <a:pPr algn="ctr"/>
            <a:r>
              <a:rPr lang="en-US" sz="900" b="1" dirty="0"/>
              <a:t>Series and parallel circuits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695340" y="9764245"/>
            <a:ext cx="12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End of year assessment</a:t>
            </a:r>
          </a:p>
          <a:p>
            <a:endParaRPr lang="en-US" sz="800" b="1" dirty="0"/>
          </a:p>
          <a:p>
            <a:r>
              <a:rPr lang="en-US" sz="800" b="1" dirty="0"/>
              <a:t>You will sit a formal examination in all three sciences that will then be used as a basis for Year 10 setting</a:t>
            </a:r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  <a:stCxn id="207" idx="2"/>
          </p:cNvCxnSpPr>
          <p:nvPr/>
        </p:nvCxnSpPr>
        <p:spPr>
          <a:xfrm flipH="1">
            <a:off x="1887105" y="10718352"/>
            <a:ext cx="425085" cy="73583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 flipV="1">
            <a:off x="5554548" y="11422097"/>
            <a:ext cx="5660" cy="48759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825432" y="11031189"/>
            <a:ext cx="5754" cy="34833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139530" y="10903775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9" name="Picture 2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4505" y="10653517"/>
            <a:ext cx="875792" cy="395970"/>
          </a:xfrm>
          <a:prstGeom prst="rect">
            <a:avLst/>
          </a:prstGeom>
        </p:spPr>
      </p:pic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1192540" y="10439838"/>
            <a:ext cx="523009" cy="1167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576306" y="12661477"/>
            <a:ext cx="16181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1 Autumn</a:t>
            </a:r>
          </a:p>
          <a:p>
            <a:pPr algn="ctr"/>
            <a:r>
              <a:rPr lang="en-US" sz="900" b="1" dirty="0"/>
              <a:t>KS3 Heat Energy and renewables, Electricity</a:t>
            </a:r>
          </a:p>
        </p:txBody>
      </p:sp>
      <p:sp>
        <p:nvSpPr>
          <p:cNvPr id="18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1394780" y="2273478"/>
            <a:ext cx="938427" cy="73596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827341" y="12045396"/>
            <a:ext cx="12630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3 Spring</a:t>
            </a:r>
          </a:p>
          <a:p>
            <a:pPr algn="ctr"/>
            <a:r>
              <a:rPr lang="en-US" sz="900" b="1" dirty="0"/>
              <a:t> Energy</a:t>
            </a:r>
          </a:p>
          <a:p>
            <a:pPr algn="ctr"/>
            <a:r>
              <a:rPr lang="en-US" sz="900" b="1" dirty="0"/>
              <a:t>Energy stores</a:t>
            </a:r>
          </a:p>
          <a:p>
            <a:pPr algn="ctr"/>
            <a:r>
              <a:rPr lang="en-US" sz="900" b="1" dirty="0"/>
              <a:t>Energy transfers</a:t>
            </a:r>
          </a:p>
          <a:p>
            <a:pPr algn="ctr"/>
            <a:r>
              <a:rPr lang="en-US" sz="900" b="1" dirty="0"/>
              <a:t>Energy analysis </a:t>
            </a:r>
          </a:p>
          <a:p>
            <a:pPr algn="ctr"/>
            <a:r>
              <a:rPr lang="en-US" sz="900" b="1" dirty="0"/>
              <a:t>Walls and insulation</a:t>
            </a:r>
          </a:p>
          <a:p>
            <a:pPr algn="ctr"/>
            <a:r>
              <a:rPr lang="en-US" sz="900" b="1" dirty="0"/>
              <a:t>Efficiency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815525" y="10205645"/>
            <a:ext cx="18437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4 Spring</a:t>
            </a:r>
          </a:p>
          <a:p>
            <a:pPr algn="ctr"/>
            <a:r>
              <a:rPr lang="en-US" sz="900" b="1" dirty="0"/>
              <a:t>Energy sources</a:t>
            </a:r>
          </a:p>
          <a:p>
            <a:pPr algn="ctr"/>
            <a:r>
              <a:rPr lang="en-US" sz="900" b="1" dirty="0"/>
              <a:t>Energy conservation</a:t>
            </a:r>
          </a:p>
          <a:p>
            <a:pPr algn="ctr"/>
            <a:r>
              <a:rPr lang="en-US" sz="900" b="1" dirty="0"/>
              <a:t>National Grid</a:t>
            </a:r>
          </a:p>
          <a:p>
            <a:pPr algn="ctr"/>
            <a:r>
              <a:rPr lang="en-US" sz="900" b="1" dirty="0"/>
              <a:t>Efficiency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8500204" y="1003697"/>
            <a:ext cx="126308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4 Spring</a:t>
            </a:r>
          </a:p>
          <a:p>
            <a:pPr algn="ctr"/>
            <a:r>
              <a:rPr lang="en-US" sz="900" b="1" dirty="0"/>
              <a:t>Revision of:</a:t>
            </a:r>
          </a:p>
          <a:p>
            <a:pPr algn="ctr"/>
            <a:r>
              <a:rPr lang="en-US" sz="900" b="1" dirty="0"/>
              <a:t>Energy</a:t>
            </a:r>
          </a:p>
          <a:p>
            <a:pPr algn="ctr"/>
            <a:r>
              <a:rPr lang="en-US" sz="900" b="1" dirty="0"/>
              <a:t>Electricity</a:t>
            </a:r>
          </a:p>
          <a:p>
            <a:pPr algn="ctr"/>
            <a:r>
              <a:rPr lang="en-US" sz="900" b="1" dirty="0"/>
              <a:t>Particle model of matter</a:t>
            </a:r>
          </a:p>
          <a:p>
            <a:pPr algn="ctr"/>
            <a:r>
              <a:rPr lang="en-US" sz="900" b="1" dirty="0"/>
              <a:t>Atomic structure</a:t>
            </a:r>
          </a:p>
          <a:p>
            <a:pPr algn="ctr"/>
            <a:r>
              <a:rPr lang="en-US" sz="900" b="1" dirty="0"/>
              <a:t>Forces</a:t>
            </a:r>
          </a:p>
          <a:p>
            <a:pPr algn="ctr"/>
            <a:r>
              <a:rPr lang="en-US" sz="900" b="1" dirty="0"/>
              <a:t>Waves</a:t>
            </a:r>
          </a:p>
          <a:p>
            <a:pPr algn="ctr"/>
            <a:r>
              <a:rPr lang="en-US" sz="900" b="1" dirty="0"/>
              <a:t>Magnetism and Electromagnetism</a:t>
            </a:r>
          </a:p>
          <a:p>
            <a:pPr algn="ctr"/>
            <a:r>
              <a:rPr lang="en-US" sz="900" b="1" dirty="0"/>
              <a:t>Space Physics</a:t>
            </a:r>
          </a:p>
          <a:p>
            <a:pPr algn="ctr"/>
            <a:endParaRPr lang="en-US" sz="900" b="1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78727" y="8478852"/>
            <a:ext cx="11249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How science works skills woven through the year to refine practical and analytical skills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046B742C-2B8D-074D-BFE1-484F64DFF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4119">
            <a:off x="1628694" y="12362025"/>
            <a:ext cx="673706" cy="673706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33F47C95-C1D6-CD47-B11E-D7339BE77F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7105" y="7947025"/>
            <a:ext cx="964477" cy="9644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61" y="264646"/>
            <a:ext cx="8030576" cy="79057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15BB105-60F8-9B45-86D2-9E253DEB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11" y="7094150"/>
            <a:ext cx="463101" cy="44494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3882134" y="5943656"/>
            <a:ext cx="1361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Are you completing exam style questions under timed conditions?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4645896" y="6473097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Picture 132">
            <a:extLst>
              <a:ext uri="{FF2B5EF4-FFF2-40B4-BE49-F238E27FC236}">
                <a16:creationId xmlns:a16="http://schemas.microsoft.com/office/drawing/2014/main" id="{267322BB-469D-B345-9A6E-CF0F9671B2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055" y="6280442"/>
            <a:ext cx="700196" cy="700196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53907" y="6851190"/>
            <a:ext cx="1300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Revision timetable: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1259" y="1553092"/>
            <a:ext cx="1071799" cy="48459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167385" y="1858433"/>
            <a:ext cx="151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GCSE exams</a:t>
            </a:r>
          </a:p>
          <a:p>
            <a:pPr algn="ctr"/>
            <a:r>
              <a:rPr lang="en-US" sz="900" b="1" dirty="0"/>
              <a:t>Physics paper 1 and paper 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515560" y="1553332"/>
            <a:ext cx="78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Are you attending revision classes?</a:t>
            </a:r>
          </a:p>
        </p:txBody>
      </p:sp>
      <p:pic>
        <p:nvPicPr>
          <p:cNvPr id="145" name="Picture 144" descr="Basic Physics icon. icon related to education. line icon style. Simple  vector design editable 16915298 Vector Art at Vecteezy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50" y="7375690"/>
            <a:ext cx="800166" cy="60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Picture 2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3372" y="11820966"/>
            <a:ext cx="595002" cy="720266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77418" y="6006889"/>
            <a:ext cx="559557" cy="576344"/>
          </a:xfrm>
          <a:prstGeom prst="rect">
            <a:avLst/>
          </a:prstGeom>
        </p:spPr>
      </p:pic>
      <p:pic>
        <p:nvPicPr>
          <p:cNvPr id="146" name="Picture 145" descr="Physics Forces Stock Illustrations, Royalty-Free Vector Graphics &amp; Clip Art  - iStock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204" y="5407391"/>
            <a:ext cx="1096879" cy="91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Picture 146" descr="KS3 Physics - Home Insulation | Teaching Resources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41" y="12650650"/>
            <a:ext cx="923612" cy="681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Picture 149" descr="TOPIC 2 Mastering Road Safety: Understanding Reaction Time and Braking  Distance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68" y="9714502"/>
            <a:ext cx="1129318" cy="47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 descr="Force Physics Images - Free Download on Freepik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18" y="7669665"/>
            <a:ext cx="1530842" cy="87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Picture 153" descr="Pressure | Definition, Measurement, &amp; Types | Britannica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99" y="9697769"/>
            <a:ext cx="415488" cy="54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Picture 160" descr="Pin on In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93" y="10478922"/>
            <a:ext cx="735258" cy="63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Picture 162" descr="Magnetic Fields - Island Physics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08" y="3809196"/>
            <a:ext cx="755575" cy="63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Picture 167" descr="Wave Definitions - The Science and Maths Zone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510" y="5296894"/>
            <a:ext cx="814709" cy="31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5" descr="suvat-rearranged | Learn physics, Chemistry education, Math strategies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30" y="8556035"/>
            <a:ext cx="599444" cy="33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Picture 180" descr="Fission vs. Fusion: What's the Difference? - YouTube"/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65" y="10474513"/>
            <a:ext cx="828611" cy="586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FA055-9EB2-7520-0EED-AB513A5D4660}"/>
              </a:ext>
            </a:extLst>
          </p:cNvPr>
          <p:cNvCxnSpPr>
            <a:cxnSpLocks/>
          </p:cNvCxnSpPr>
          <p:nvPr/>
        </p:nvCxnSpPr>
        <p:spPr>
          <a:xfrm flipH="1">
            <a:off x="6573598" y="6492884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AD8292-5A73-5C60-8731-167C428B88A3}"/>
              </a:ext>
            </a:extLst>
          </p:cNvPr>
          <p:cNvSpPr txBox="1"/>
          <p:nvPr/>
        </p:nvSpPr>
        <p:spPr>
          <a:xfrm>
            <a:off x="2412550" y="5704923"/>
            <a:ext cx="1646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6 Summer</a:t>
            </a:r>
          </a:p>
          <a:p>
            <a:pPr algn="ctr"/>
            <a:r>
              <a:rPr lang="en-US" sz="800" b="1" dirty="0"/>
              <a:t> Waves</a:t>
            </a:r>
          </a:p>
          <a:p>
            <a:pPr algn="ctr"/>
            <a:r>
              <a:rPr lang="en-US" sz="800" b="1" dirty="0"/>
              <a:t>Dangers of the Electromagnetic spectrum</a:t>
            </a:r>
          </a:p>
          <a:p>
            <a:pPr algn="ctr"/>
            <a:r>
              <a:rPr lang="en-US" sz="800" b="1" dirty="0"/>
              <a:t>Lenses</a:t>
            </a:r>
          </a:p>
          <a:p>
            <a:pPr algn="ctr"/>
            <a:r>
              <a:rPr lang="en-US" sz="800" b="1" dirty="0"/>
              <a:t>Light and </a:t>
            </a:r>
            <a:r>
              <a:rPr lang="en-US" sz="800" b="1" dirty="0" err="1"/>
              <a:t>colour</a:t>
            </a:r>
            <a:endParaRPr lang="en-US" sz="800" b="1" dirty="0"/>
          </a:p>
          <a:p>
            <a:pPr algn="ctr"/>
            <a:endParaRPr lang="en-US" sz="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23E176-2E91-981E-2361-93030D02A207}"/>
              </a:ext>
            </a:extLst>
          </p:cNvPr>
          <p:cNvSpPr txBox="1"/>
          <p:nvPr/>
        </p:nvSpPr>
        <p:spPr>
          <a:xfrm>
            <a:off x="5715201" y="3497772"/>
            <a:ext cx="1422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Half term 3 Spring</a:t>
            </a:r>
          </a:p>
          <a:p>
            <a:pPr algn="ctr"/>
            <a:r>
              <a:rPr lang="en-US" sz="900" b="1" dirty="0"/>
              <a:t> Space Physics</a:t>
            </a:r>
          </a:p>
          <a:p>
            <a:pPr algn="ctr"/>
            <a:r>
              <a:rPr lang="en-US" sz="900" b="1" dirty="0"/>
              <a:t>The solar system</a:t>
            </a:r>
          </a:p>
          <a:p>
            <a:pPr algn="ctr"/>
            <a:r>
              <a:rPr lang="en-US" sz="900" b="1" dirty="0"/>
              <a:t>Life cycle of a star</a:t>
            </a:r>
          </a:p>
          <a:p>
            <a:pPr algn="ctr"/>
            <a:r>
              <a:rPr lang="en-US" sz="900" b="1" dirty="0"/>
              <a:t>Orbits</a:t>
            </a:r>
          </a:p>
          <a:p>
            <a:pPr algn="ctr"/>
            <a:r>
              <a:rPr lang="en-US" sz="900" b="1" dirty="0"/>
              <a:t>Red shift</a:t>
            </a:r>
          </a:p>
          <a:p>
            <a:pPr algn="ctr"/>
            <a:endParaRPr lang="en-US" sz="900" b="1" dirty="0"/>
          </a:p>
          <a:p>
            <a:pPr algn="ctr"/>
            <a:endParaRPr lang="en-US" sz="900" b="1" dirty="0"/>
          </a:p>
        </p:txBody>
      </p:sp>
      <p:pic>
        <p:nvPicPr>
          <p:cNvPr id="1026" name="Picture 2" descr="Outer Space - Stylish Poster - Photowall">
            <a:extLst>
              <a:ext uri="{FF2B5EF4-FFF2-40B4-BE49-F238E27FC236}">
                <a16:creationId xmlns:a16="http://schemas.microsoft.com/office/drawing/2014/main" id="{2AF096BF-286C-8187-BCC4-A6B18736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35" y="2952095"/>
            <a:ext cx="763599" cy="5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08416F0-5390-0E69-257A-71980FAF5B8A}"/>
              </a:ext>
            </a:extLst>
          </p:cNvPr>
          <p:cNvSpPr txBox="1"/>
          <p:nvPr/>
        </p:nvSpPr>
        <p:spPr>
          <a:xfrm>
            <a:off x="5133305" y="3722426"/>
            <a:ext cx="78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Are you attending revision classes?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C19578-FDB4-B967-9EEF-BFD34EB1929E}"/>
              </a:ext>
            </a:extLst>
          </p:cNvPr>
          <p:cNvSpPr txBox="1"/>
          <p:nvPr/>
        </p:nvSpPr>
        <p:spPr>
          <a:xfrm>
            <a:off x="1838640" y="6006637"/>
            <a:ext cx="78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Are you attending revision classes?</a:t>
            </a:r>
          </a:p>
        </p:txBody>
      </p:sp>
      <p:pic>
        <p:nvPicPr>
          <p:cNvPr id="1028" name="Picture 4" descr="Topic 4: Waves – IB Physics">
            <a:extLst>
              <a:ext uri="{FF2B5EF4-FFF2-40B4-BE49-F238E27FC236}">
                <a16:creationId xmlns:a16="http://schemas.microsoft.com/office/drawing/2014/main" id="{5CF3A50E-BC57-91FA-22EF-77C0D2F0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71" y="5211119"/>
            <a:ext cx="742696" cy="4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3DFB95D-8723-DE56-202A-CD56F62CE107}"/>
              </a:ext>
            </a:extLst>
          </p:cNvPr>
          <p:cNvCxnSpPr>
            <a:cxnSpLocks/>
          </p:cNvCxnSpPr>
          <p:nvPr/>
        </p:nvCxnSpPr>
        <p:spPr>
          <a:xfrm flipV="1">
            <a:off x="5379287" y="4735204"/>
            <a:ext cx="0" cy="4868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357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-176019" y="0"/>
            <a:ext cx="9896282" cy="17670332"/>
          </a:xfrm>
          <a:prstGeom prst="rect">
            <a:avLst/>
          </a:prstGeom>
          <a:solidFill>
            <a:srgbClr val="14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D5999-43F7-F641-9393-172A969C8B1F}"/>
              </a:ext>
            </a:extLst>
          </p:cNvPr>
          <p:cNvSpPr txBox="1"/>
          <p:nvPr/>
        </p:nvSpPr>
        <p:spPr>
          <a:xfrm>
            <a:off x="948781" y="17247026"/>
            <a:ext cx="798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‘ </a:t>
            </a:r>
            <a:r>
              <a:rPr lang="en-US" sz="1800" b="1" dirty="0">
                <a:solidFill>
                  <a:schemeClr val="bg1"/>
                </a:solidFill>
              </a:rPr>
              <a:t>Achieve </a:t>
            </a:r>
            <a:r>
              <a:rPr lang="en-US" sz="1800" b="1">
                <a:solidFill>
                  <a:schemeClr val="bg1"/>
                </a:solidFill>
              </a:rPr>
              <a:t>Excelence.’</a:t>
            </a:r>
            <a:r>
              <a:rPr lang="en-US" sz="180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05997" y="160826"/>
            <a:ext cx="9444880" cy="1708390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67733" y="15522198"/>
            <a:ext cx="6361359" cy="6107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26436" y="11387674"/>
            <a:ext cx="2885212" cy="2344892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1582" y="11124040"/>
            <a:ext cx="5841604" cy="60329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576922" y="9214778"/>
            <a:ext cx="2879311" cy="2215253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042775" y="8880456"/>
            <a:ext cx="596695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44753" y="6877709"/>
            <a:ext cx="2872867" cy="2438169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5" y="6679543"/>
            <a:ext cx="582782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71825" y="4758885"/>
            <a:ext cx="2844580" cy="2302280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5" y="4485441"/>
            <a:ext cx="582782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99415" y="2534442"/>
            <a:ext cx="2847721" cy="2365246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41153" y="2293262"/>
            <a:ext cx="582782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0729315">
            <a:off x="271976" y="276825"/>
            <a:ext cx="1131194" cy="14688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5D7D2-2E2B-AC4E-B8C7-CD4BAAE7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15959" y="1299577"/>
            <a:ext cx="1171244" cy="984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94065-5DB0-404A-93AD-9B5E16283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464" y="2984699"/>
            <a:ext cx="396854" cy="396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5BB105-60F8-9B45-86D2-9E253DEB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00" y="2672847"/>
            <a:ext cx="463101" cy="44494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7940609" y="1514934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127561" y="1535015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8040490" y="15572923"/>
            <a:ext cx="92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Secondary school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395" y="14588947"/>
            <a:ext cx="1601399" cy="160139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076339" y="16651344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Develop a lifelong love of learning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7559940" y="15903870"/>
            <a:ext cx="0" cy="74747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430" y="16214714"/>
            <a:ext cx="512068" cy="5821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5008903" y="14871547"/>
            <a:ext cx="81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Build a solid foundation in education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5417240" y="15369374"/>
            <a:ext cx="0" cy="50896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37115" y="13974059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18927" y="1417269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744077" y="14136528"/>
            <a:ext cx="1178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</a:t>
            </a:r>
          </a:p>
          <a:p>
            <a:pPr algn="ctr"/>
            <a:r>
              <a:rPr lang="en-US" sz="4800" b="1" dirty="0"/>
              <a:t>11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115"/>
          <a:stretch/>
        </p:blipFill>
        <p:spPr>
          <a:xfrm>
            <a:off x="3770912" y="16169159"/>
            <a:ext cx="1147865" cy="518106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 flipV="1">
            <a:off x="3645144" y="15814844"/>
            <a:ext cx="8049" cy="55713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A9F72DB-801B-1540-9027-8E9B8D266CA4}"/>
              </a:ext>
            </a:extLst>
          </p:cNvPr>
          <p:cNvSpPr txBox="1"/>
          <p:nvPr/>
        </p:nvSpPr>
        <p:spPr>
          <a:xfrm>
            <a:off x="2178991" y="16304966"/>
            <a:ext cx="161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Mocks in Y11,  information from these can help to  inform your choices for  A Level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5620710" y="866275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5823352" y="8842564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5803680" y="8994913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45364" y="8896659"/>
            <a:ext cx="67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6434891" y="1944463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6616490" y="214524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6645568" y="2308769"/>
            <a:ext cx="87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Summer</a:t>
            </a:r>
          </a:p>
          <a:p>
            <a:r>
              <a:rPr lang="en-GB" sz="1400" b="1" dirty="0"/>
              <a:t>Year 13</a:t>
            </a:r>
          </a:p>
        </p:txBody>
      </p:sp>
      <p:sp>
        <p:nvSpPr>
          <p:cNvPr id="81" name="Google Shape;563;p16"/>
          <p:cNvSpPr txBox="1"/>
          <p:nvPr/>
        </p:nvSpPr>
        <p:spPr>
          <a:xfrm>
            <a:off x="7058642" y="7307181"/>
            <a:ext cx="1446314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latin typeface="Calibri"/>
                <a:ea typeface="Calibri"/>
                <a:cs typeface="Calibri"/>
                <a:sym typeface="Calibri"/>
              </a:rPr>
              <a:t>Half Term 1 Autumn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latin typeface="Calibri"/>
                <a:ea typeface="Calibri"/>
                <a:cs typeface="Calibri"/>
                <a:sym typeface="Calibri"/>
              </a:rPr>
              <a:t>Circular motion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latin typeface="Calibri"/>
                <a:ea typeface="Calibri"/>
                <a:cs typeface="Calibri"/>
                <a:sym typeface="Calibri"/>
              </a:rPr>
              <a:t>Oscillations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800" dirty="0">
              <a:latin typeface="Calibri"/>
              <a:ea typeface="Calibri"/>
              <a:cs typeface="Calibri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286409" y="8463317"/>
            <a:ext cx="10329" cy="68145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155648" y="9585091"/>
            <a:ext cx="139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Consolidation of Y12 work going into Y13</a:t>
            </a:r>
            <a:r>
              <a:rPr lang="en-US" sz="800" dirty="0"/>
              <a:t>.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872109" y="8984584"/>
            <a:ext cx="0" cy="6292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725221" y="5912158"/>
            <a:ext cx="126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Half term 3 Spring</a:t>
            </a:r>
          </a:p>
          <a:p>
            <a:r>
              <a:rPr lang="en-US" sz="800" b="1" dirty="0"/>
              <a:t>Capacitance</a:t>
            </a:r>
          </a:p>
          <a:p>
            <a:r>
              <a:rPr lang="en-US" sz="800" b="1" dirty="0"/>
              <a:t>Electric fields</a:t>
            </a:r>
          </a:p>
          <a:p>
            <a:r>
              <a:rPr lang="en-US" sz="800" b="1" dirty="0"/>
              <a:t>Magnetic fields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21147" y="4164601"/>
            <a:ext cx="1263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Half term 4 Spring</a:t>
            </a:r>
          </a:p>
          <a:p>
            <a:r>
              <a:rPr lang="en-US" sz="800" b="1" dirty="0"/>
              <a:t>Particle physics</a:t>
            </a:r>
          </a:p>
          <a:p>
            <a:r>
              <a:rPr lang="en-US" sz="800" b="1" dirty="0"/>
              <a:t>Radioactivity</a:t>
            </a:r>
          </a:p>
          <a:p>
            <a:r>
              <a:rPr lang="en-US" sz="800" b="1" dirty="0"/>
              <a:t>Nuclear Physics</a:t>
            </a:r>
          </a:p>
          <a:p>
            <a:endParaRPr lang="en-US" sz="800" b="1" dirty="0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8127561" y="7581256"/>
            <a:ext cx="696424" cy="32214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613715" y="3755711"/>
            <a:ext cx="1263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Half term 5 Summer</a:t>
            </a:r>
          </a:p>
          <a:p>
            <a:r>
              <a:rPr lang="en-US" sz="800" b="1" dirty="0"/>
              <a:t>Medical physics</a:t>
            </a:r>
          </a:p>
          <a:p>
            <a:r>
              <a:rPr lang="en-US" sz="800" b="1" dirty="0"/>
              <a:t>Revision for final examinations</a:t>
            </a:r>
          </a:p>
          <a:p>
            <a:endParaRPr lang="en-US" sz="800" b="1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817919" y="3703089"/>
            <a:ext cx="1539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6 Summer</a:t>
            </a:r>
          </a:p>
          <a:p>
            <a:pPr algn="ctr"/>
            <a:r>
              <a:rPr lang="en-US" sz="800" b="1" dirty="0"/>
              <a:t>Completion of final examinations</a:t>
            </a:r>
          </a:p>
          <a:p>
            <a:pPr algn="ctr"/>
            <a:endParaRPr lang="en-US" sz="8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704396" y="2944673"/>
            <a:ext cx="161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 level results</a:t>
            </a:r>
          </a:p>
          <a:p>
            <a:endParaRPr lang="en-US" sz="1600" dirty="0"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411040" y="6364334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026254" y="6845457"/>
            <a:ext cx="0" cy="4868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" name="Picture 1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3048" y="8209517"/>
            <a:ext cx="209270" cy="301595"/>
          </a:xfrm>
          <a:prstGeom prst="rect">
            <a:avLst/>
          </a:prstGeom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132150" y="6553202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Picture 1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1353" y="3298080"/>
            <a:ext cx="1071799" cy="484590"/>
          </a:xfrm>
          <a:prstGeom prst="rect">
            <a:avLst/>
          </a:prstGeom>
        </p:spPr>
      </p:pic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1250160" y="6010092"/>
            <a:ext cx="523009" cy="1167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787273" y="3774004"/>
            <a:ext cx="161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Summer examinations</a:t>
            </a:r>
          </a:p>
          <a:p>
            <a:r>
              <a:rPr lang="en-US" sz="800" b="1" dirty="0"/>
              <a:t>Modelling Physics</a:t>
            </a:r>
          </a:p>
          <a:p>
            <a:r>
              <a:rPr lang="en-US" sz="800" b="1" dirty="0"/>
              <a:t>Exploring Physics</a:t>
            </a:r>
          </a:p>
          <a:p>
            <a:r>
              <a:rPr lang="en-US" sz="800" b="1" dirty="0"/>
              <a:t>Unified Physics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375900" y="3751932"/>
            <a:ext cx="1124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Examination technique refined through revision</a:t>
            </a: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3084713" y="4214090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5862517" y="4183939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789684" y="3177037"/>
            <a:ext cx="134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Results day</a:t>
            </a:r>
          </a:p>
          <a:p>
            <a:r>
              <a:rPr lang="en-US" sz="800" dirty="0"/>
              <a:t>Successful UCAS application confirmation or going through clearing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8079609" y="3634780"/>
            <a:ext cx="568501" cy="1467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4647687" y="2174134"/>
            <a:ext cx="6325" cy="3044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378372" y="2619648"/>
            <a:ext cx="0" cy="44611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/>
          <p:cNvSpPr txBox="1"/>
          <p:nvPr/>
        </p:nvSpPr>
        <p:spPr>
          <a:xfrm>
            <a:off x="276778" y="2091172"/>
            <a:ext cx="193562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Where will Physics take you?</a:t>
            </a:r>
          </a:p>
          <a:p>
            <a:r>
              <a:rPr lang="en-GB" sz="900" dirty="0"/>
              <a:t>Astronomy and Space</a:t>
            </a:r>
          </a:p>
          <a:p>
            <a:r>
              <a:rPr lang="en-GB" sz="900" dirty="0"/>
              <a:t>Meteorology</a:t>
            </a:r>
          </a:p>
          <a:p>
            <a:r>
              <a:rPr lang="en-GB" sz="900" dirty="0"/>
              <a:t>Medical Physics</a:t>
            </a:r>
          </a:p>
          <a:p>
            <a:r>
              <a:rPr lang="en-GB" sz="900" dirty="0"/>
              <a:t>Education</a:t>
            </a:r>
          </a:p>
          <a:p>
            <a:r>
              <a:rPr lang="en-GB" sz="900" dirty="0"/>
              <a:t>Engineering</a:t>
            </a:r>
          </a:p>
          <a:p>
            <a:r>
              <a:rPr lang="en-GB" sz="900" dirty="0"/>
              <a:t>Finance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046B742C-2B8D-074D-BFE1-484F64DFF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4119">
            <a:off x="6490246" y="1441472"/>
            <a:ext cx="673706" cy="673706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A5AB2EBD-32B5-3F4E-A63D-800716C99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5534" y="3238136"/>
            <a:ext cx="519137" cy="519137"/>
          </a:xfrm>
          <a:prstGeom prst="rect">
            <a:avLst/>
          </a:prstGeom>
        </p:spPr>
      </p:pic>
      <p:sp>
        <p:nvSpPr>
          <p:cNvPr id="1043" name="TextBox 1042"/>
          <p:cNvSpPr txBox="1"/>
          <p:nvPr/>
        </p:nvSpPr>
        <p:spPr>
          <a:xfrm>
            <a:off x="5528163" y="12635455"/>
            <a:ext cx="81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Start to develop independent study habits</a:t>
            </a:r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267322BB-469D-B345-9A6E-CF0F9671B2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8263" y="7381147"/>
            <a:ext cx="700196" cy="700196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640973" y="7938167"/>
            <a:ext cx="1300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Revision timetable:</a:t>
            </a:r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6791" y="1616382"/>
            <a:ext cx="436873" cy="441330"/>
          </a:xfrm>
          <a:prstGeom prst="rect">
            <a:avLst/>
          </a:prstGeom>
        </p:spPr>
      </p:pic>
      <p:sp>
        <p:nvSpPr>
          <p:cNvPr id="1050" name="TextBox 1049"/>
          <p:cNvSpPr txBox="1"/>
          <p:nvPr/>
        </p:nvSpPr>
        <p:spPr>
          <a:xfrm>
            <a:off x="2177784" y="2313917"/>
            <a:ext cx="9924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</a:rPr>
              <a:t>Continue your lifelong love of learning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8382295" y="6407634"/>
            <a:ext cx="335134" cy="54767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3841434" y="2578319"/>
            <a:ext cx="0" cy="4868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2" name="TextBox 1051"/>
          <p:cNvSpPr txBox="1"/>
          <p:nvPr/>
        </p:nvSpPr>
        <p:spPr>
          <a:xfrm>
            <a:off x="2713465" y="3035594"/>
            <a:ext cx="13223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/>
              <a:t>Entering the world of work</a:t>
            </a:r>
          </a:p>
        </p:txBody>
      </p:sp>
      <p:sp>
        <p:nvSpPr>
          <p:cNvPr id="166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064895" y="13349955"/>
            <a:ext cx="5975595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4406" r="530" b="32512"/>
          <a:stretch/>
        </p:blipFill>
        <p:spPr>
          <a:xfrm>
            <a:off x="191742" y="15973367"/>
            <a:ext cx="1428811" cy="482694"/>
          </a:xfrm>
          <a:prstGeom prst="rect">
            <a:avLst/>
          </a:prstGeom>
        </p:spPr>
      </p:pic>
      <p:sp>
        <p:nvSpPr>
          <p:cNvPr id="169" name="Oval 168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6256681" y="1308963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6435550" y="1330617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6439651" y="13421793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12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6581335" y="13323539"/>
            <a:ext cx="67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2878736" y="12881746"/>
            <a:ext cx="0" cy="7613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145536" y="12452551"/>
            <a:ext cx="94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Bridging tasks to be completed and handed in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203C0F8E-6570-C148-8389-8ED865CE7F2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05416">
            <a:off x="6841051" y="12198545"/>
            <a:ext cx="539081" cy="539081"/>
          </a:xfrm>
          <a:prstGeom prst="rect">
            <a:avLst/>
          </a:prstGeom>
        </p:spPr>
      </p:pic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051482" y="13827209"/>
            <a:ext cx="7135" cy="49117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Google Shape;572;p16"/>
          <p:cNvSpPr txBox="1"/>
          <p:nvPr/>
        </p:nvSpPr>
        <p:spPr>
          <a:xfrm>
            <a:off x="3703550" y="12632517"/>
            <a:ext cx="1430963" cy="66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latin typeface="Calibri"/>
                <a:ea typeface="Calibri"/>
                <a:cs typeface="Calibri"/>
                <a:sym typeface="Calibri"/>
              </a:rPr>
              <a:t>You will study a range of topics across both years. Building </a:t>
            </a:r>
            <a:endParaRPr sz="8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8616319" y="11835299"/>
            <a:ext cx="425785" cy="63802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678308" y="9987148"/>
            <a:ext cx="1243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2 Autumn.</a:t>
            </a:r>
          </a:p>
          <a:p>
            <a:pPr algn="ctr"/>
            <a:r>
              <a:rPr lang="en-US" sz="800" b="1" dirty="0"/>
              <a:t>Work, energy and power</a:t>
            </a:r>
          </a:p>
          <a:p>
            <a:pPr algn="ctr"/>
            <a:r>
              <a:rPr lang="en-US" sz="800" b="1" dirty="0"/>
              <a:t>Materials</a:t>
            </a:r>
          </a:p>
          <a:p>
            <a:pPr algn="ctr"/>
            <a:r>
              <a:rPr lang="en-US" sz="800" b="1" dirty="0"/>
              <a:t>Laws of motion and momentum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5921944" y="13513564"/>
            <a:ext cx="0" cy="6292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051482" y="11886085"/>
            <a:ext cx="1573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3 Spring</a:t>
            </a:r>
          </a:p>
          <a:p>
            <a:pPr algn="ctr"/>
            <a:r>
              <a:rPr lang="en-US" sz="800" b="1" dirty="0"/>
              <a:t>Charge and current</a:t>
            </a:r>
          </a:p>
          <a:p>
            <a:pPr algn="ctr"/>
            <a:r>
              <a:rPr lang="en-US" sz="800" b="1" dirty="0"/>
              <a:t>Energy power and resistance</a:t>
            </a:r>
          </a:p>
          <a:p>
            <a:pPr algn="ctr"/>
            <a:r>
              <a:rPr lang="en-US" sz="800" b="1" dirty="0"/>
              <a:t>Electrical circuits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569279" y="13097592"/>
            <a:ext cx="10329" cy="68145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extBox 19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110510" y="10391568"/>
            <a:ext cx="126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4 Spring</a:t>
            </a:r>
          </a:p>
          <a:p>
            <a:pPr algn="ctr"/>
            <a:r>
              <a:rPr lang="en-US" sz="800" b="1" dirty="0"/>
              <a:t>Waves 1</a:t>
            </a:r>
          </a:p>
          <a:p>
            <a:pPr algn="ctr"/>
            <a:r>
              <a:rPr lang="en-US" sz="800" b="1" dirty="0"/>
              <a:t>Waves2</a:t>
            </a:r>
          </a:p>
          <a:p>
            <a:pPr algn="ctr"/>
            <a:r>
              <a:rPr lang="en-US" sz="800" dirty="0"/>
              <a:t>.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261998" y="7730265"/>
            <a:ext cx="122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6 Summer</a:t>
            </a:r>
          </a:p>
          <a:p>
            <a:pPr algn="ctr"/>
            <a:r>
              <a:rPr lang="en-US" sz="800" b="1" dirty="0"/>
              <a:t>Thermal physics</a:t>
            </a:r>
          </a:p>
          <a:p>
            <a:pPr algn="ctr"/>
            <a:r>
              <a:rPr lang="en-US" sz="800" b="1" dirty="0"/>
              <a:t>Ideal gases</a:t>
            </a:r>
          </a:p>
          <a:p>
            <a:pPr algn="ctr"/>
            <a:r>
              <a:rPr lang="en-US" sz="800" b="1" dirty="0"/>
              <a:t>Circular motion</a:t>
            </a:r>
          </a:p>
          <a:p>
            <a:pPr algn="ctr"/>
            <a:endParaRPr lang="en-US" sz="800" dirty="0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1894505" y="11109289"/>
            <a:ext cx="5976091" cy="6527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12820" y="11142936"/>
            <a:ext cx="1263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Half term 5 Summer</a:t>
            </a:r>
          </a:p>
          <a:p>
            <a:r>
              <a:rPr lang="en-US" sz="800" b="1" dirty="0"/>
              <a:t>Quantum physics</a:t>
            </a:r>
          </a:p>
          <a:p>
            <a:r>
              <a:rPr lang="en-US" sz="800" b="1" dirty="0"/>
              <a:t>Mock revision</a:t>
            </a:r>
          </a:p>
          <a:p>
            <a:r>
              <a:rPr lang="en-US" sz="800" b="1" dirty="0"/>
              <a:t>Y12 Mock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1705559" y="10159130"/>
            <a:ext cx="12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End of year assessment</a:t>
            </a:r>
          </a:p>
          <a:p>
            <a:endParaRPr lang="en-US" sz="800" b="1" dirty="0"/>
          </a:p>
          <a:p>
            <a:r>
              <a:rPr lang="en-US" sz="800" b="1" dirty="0"/>
              <a:t>You will sit a formal examination in Y12 that will assess your suitability to continue the course in Y13</a:t>
            </a:r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866072" y="9144771"/>
            <a:ext cx="609791" cy="25950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 flipV="1">
            <a:off x="4798432" y="11411723"/>
            <a:ext cx="5660" cy="48759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3516988" y="10749872"/>
            <a:ext cx="6080" cy="62688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033012" y="10945215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9" name="Picture 2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333" y="9797485"/>
            <a:ext cx="875792" cy="395970"/>
          </a:xfrm>
          <a:prstGeom prst="rect">
            <a:avLst/>
          </a:prstGeom>
        </p:spPr>
      </p:pic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1244725" y="10174402"/>
            <a:ext cx="523009" cy="1167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8425286" y="10796233"/>
            <a:ext cx="1618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Half term 1 Autumn</a:t>
            </a:r>
          </a:p>
          <a:p>
            <a:r>
              <a:rPr lang="en-US" sz="800" b="1" dirty="0"/>
              <a:t>Foundations of Physics</a:t>
            </a:r>
          </a:p>
          <a:p>
            <a:r>
              <a:rPr lang="en-US" sz="800" b="1" dirty="0"/>
              <a:t>Motion</a:t>
            </a:r>
          </a:p>
          <a:p>
            <a:r>
              <a:rPr lang="en-US" sz="800" b="1" dirty="0"/>
              <a:t>Forces in action</a:t>
            </a:r>
          </a:p>
          <a:p>
            <a:endParaRPr lang="en-US" sz="800" dirty="0"/>
          </a:p>
        </p:txBody>
      </p:sp>
      <p:sp>
        <p:nvSpPr>
          <p:cNvPr id="18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1394780" y="2273478"/>
            <a:ext cx="938427" cy="73596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093717" y="1600976"/>
            <a:ext cx="126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Moving onto university or  degree level apprenticeships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7745" y="9111891"/>
            <a:ext cx="997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Practical endorsement work completed throughout the course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046B742C-2B8D-074D-BFE1-484F64DFF3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4119">
            <a:off x="6393230" y="12569910"/>
            <a:ext cx="673706" cy="673706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33F47C95-C1D6-CD47-B11E-D7339BE77F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03116" y="8218859"/>
            <a:ext cx="964477" cy="96447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01" y="168183"/>
            <a:ext cx="8030576" cy="79057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F15BB105-60F8-9B45-86D2-9E253DEB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224" y="5588766"/>
            <a:ext cx="661534" cy="635591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8007531" y="5636350"/>
            <a:ext cx="78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Are you completing exam style questions under timed conditions?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F15BB105-60F8-9B45-86D2-9E253DEB4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790" y="10311717"/>
            <a:ext cx="463101" cy="444940"/>
          </a:xfrm>
          <a:prstGeom prst="rect">
            <a:avLst/>
          </a:prstGeom>
        </p:spPr>
      </p:pic>
      <p:sp>
        <p:nvSpPr>
          <p:cNvPr id="132" name="TextBox 131"/>
          <p:cNvSpPr txBox="1"/>
          <p:nvPr/>
        </p:nvSpPr>
        <p:spPr>
          <a:xfrm>
            <a:off x="5348412" y="10236222"/>
            <a:ext cx="786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/>
              <a:t>Are you completing exam style questions under timed conditions?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4269125" y="5964154"/>
            <a:ext cx="112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Practical endorsement work completed throughout the course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75098" y="11786305"/>
            <a:ext cx="81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Continue to develop independent study habits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1771023" y="5644392"/>
            <a:ext cx="81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Continue to develop independent study habits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67322BB-469D-B345-9A6E-CF0F9671B2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5492" y="11680578"/>
            <a:ext cx="700196" cy="700196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905411" y="12291167"/>
            <a:ext cx="1300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Revision timetable: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520418" y="8684450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6912601" y="8147382"/>
            <a:ext cx="112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Practical endorsement work completed throughout the course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7300219" y="10738884"/>
            <a:ext cx="4348" cy="62316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Google Shape;572;p16"/>
          <p:cNvSpPr txBox="1"/>
          <p:nvPr/>
        </p:nvSpPr>
        <p:spPr>
          <a:xfrm>
            <a:off x="1479126" y="12522778"/>
            <a:ext cx="1430963" cy="66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latin typeface="Calibri"/>
                <a:ea typeface="Calibri"/>
                <a:cs typeface="Calibri"/>
                <a:sym typeface="Calibri"/>
              </a:rPr>
              <a:t>GCSE examinations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115"/>
          <a:stretch/>
        </p:blipFill>
        <p:spPr>
          <a:xfrm>
            <a:off x="1530662" y="12761311"/>
            <a:ext cx="1147865" cy="518106"/>
          </a:xfrm>
          <a:prstGeom prst="rect">
            <a:avLst/>
          </a:prstGeom>
        </p:spPr>
      </p:pic>
      <p:sp>
        <p:nvSpPr>
          <p:cNvPr id="150" name="Google Shape;572;p16"/>
          <p:cNvSpPr txBox="1"/>
          <p:nvPr/>
        </p:nvSpPr>
        <p:spPr>
          <a:xfrm>
            <a:off x="3355238" y="14283836"/>
            <a:ext cx="1430963" cy="66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latin typeface="Calibri"/>
                <a:ea typeface="Calibri"/>
                <a:cs typeface="Calibri"/>
                <a:sym typeface="Calibri"/>
              </a:rPr>
              <a:t>Y11 Induction week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>
                <a:latin typeface="Calibri"/>
                <a:ea typeface="Calibri"/>
                <a:cs typeface="Calibri"/>
                <a:sym typeface="Calibri"/>
              </a:rPr>
              <a:t>You will get the chance to have taster lessons to see if the A Level course is right for you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722980" y="10893759"/>
            <a:ext cx="569800" cy="23454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2008041" y="8434666"/>
            <a:ext cx="174722" cy="49266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2707538" y="8233541"/>
            <a:ext cx="1228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Research PAG issued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5749825" y="5588766"/>
            <a:ext cx="124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Half term 2 Autumn.</a:t>
            </a:r>
          </a:p>
          <a:p>
            <a:pPr algn="ctr"/>
            <a:r>
              <a:rPr lang="en-US" sz="800" b="1" dirty="0"/>
              <a:t>Gravitational fields</a:t>
            </a:r>
          </a:p>
          <a:p>
            <a:pPr algn="ctr"/>
            <a:r>
              <a:rPr lang="en-US" sz="800" b="1" dirty="0"/>
              <a:t>Stars</a:t>
            </a:r>
          </a:p>
          <a:p>
            <a:pPr algn="ctr"/>
            <a:r>
              <a:rPr lang="en-US" sz="800" b="1" dirty="0"/>
              <a:t>Cosmology 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1227426" y="4487733"/>
            <a:ext cx="273637" cy="45360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4536319" y="6485888"/>
            <a:ext cx="4331" cy="35449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Picture 181" descr="Circular Motion | A-Level Physics | Doodle Science - YouTube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63" y="7492486"/>
            <a:ext cx="1161374" cy="630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Picture 186" descr="Wave Definitions - The Science and Maths Zone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48" y="10307711"/>
            <a:ext cx="1157724" cy="637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Picture 187" descr="How To Calculate Momentum, With Examples - YouTube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42" y="9652707"/>
            <a:ext cx="1572670" cy="9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Picture 188" descr="KEEP CALM IT'S INDUCTION WEEK Poster | lOUISE | Keep Calm-o-Matic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63" y="14122262"/>
            <a:ext cx="1208968" cy="130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Picture 200" descr="Pin on In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63" y="11819720"/>
            <a:ext cx="1073789" cy="73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Picture 202" descr="Types of Oscillations - Physics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17" y="7345166"/>
            <a:ext cx="977374" cy="866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Picture 208" descr="Physical cosmology - Wikipedia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003" y="5252259"/>
            <a:ext cx="1143000" cy="755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Picture 210" descr="What is diagnostic medical physics? | Krueger-Gilbert Health Physics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72" y="3782919"/>
            <a:ext cx="981075" cy="6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203C0F8E-6570-C148-8389-8ED865CE7F2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05416">
            <a:off x="235291" y="6190767"/>
            <a:ext cx="814417" cy="814417"/>
          </a:xfrm>
          <a:prstGeom prst="rect">
            <a:avLst/>
          </a:prstGeom>
        </p:spPr>
      </p:pic>
      <p:pic>
        <p:nvPicPr>
          <p:cNvPr id="214" name="Picture 213" descr="Science practicals – Are your classroom experiments COVID-safe? - Teachwire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76" y="5186773"/>
            <a:ext cx="1327785" cy="7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Picture 215" descr="Science practicals – Are your classroom experiments COVID-safe? - Teachwire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5" y="8267281"/>
            <a:ext cx="1327785" cy="75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4536319" y="13183739"/>
            <a:ext cx="0" cy="32982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Picture 21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44938" y="5122258"/>
            <a:ext cx="764665" cy="7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25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21337</TotalTime>
  <Words>874</Words>
  <Application>Microsoft Office PowerPoint</Application>
  <PresentationFormat>Custom</PresentationFormat>
  <Paragraphs>250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Carole Bradley (BHS)</cp:lastModifiedBy>
  <cp:revision>309</cp:revision>
  <cp:lastPrinted>2024-07-05T12:16:24Z</cp:lastPrinted>
  <dcterms:created xsi:type="dcterms:W3CDTF">2018-02-08T08:28:53Z</dcterms:created>
  <dcterms:modified xsi:type="dcterms:W3CDTF">2024-09-11T15:04:12Z</dcterms:modified>
</cp:coreProperties>
</file>