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9" r:id="rId2"/>
  </p:sldIdLst>
  <p:sldSz cx="9144000" cy="6858000" type="screen4x3"/>
  <p:notesSz cx="6797675" cy="9926638"/>
  <p:embeddedFontLst>
    <p:embeddedFont>
      <p:font typeface="Bauhaus 93" panose="04030905020B02020C02" pitchFamily="82" charset="0"/>
      <p:regular r:id="rId4"/>
    </p:embeddedFont>
    <p:embeddedFont>
      <p:font typeface="Calibri" panose="020F0502020204030204" pitchFamily="34" charset="0"/>
      <p:regular r:id="rId5"/>
      <p:bold r:id="rId6"/>
      <p:italic r:id="rId7"/>
      <p:boldItalic r:id="rId8"/>
    </p:embeddedFont>
    <p:embeddedFont>
      <p:font typeface="Century Gothic" panose="020B0502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037" autoAdjust="0"/>
    <p:restoredTop sz="94660"/>
  </p:normalViewPr>
  <p:slideViewPr>
    <p:cSldViewPr snapToGrid="0">
      <p:cViewPr varScale="1">
        <p:scale>
          <a:sx n="113" d="100"/>
          <a:sy n="113" d="100"/>
        </p:scale>
        <p:origin x="224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61485c80b5_0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61485c80b5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tmp"/><Relationship Id="rId20" Type="http://schemas.openxmlformats.org/officeDocument/2006/relationships/image" Target="../media/image18.jpeg"/><Relationship Id="rId29"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1054" name="Picture 30" descr="Rwanda Country Flag Inside Country Border Map Design Suitable.. Royalty  Free Cliparts, Vectors, And Stock Illustration. Image 11645606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92023" y="4060378"/>
            <a:ext cx="1061739" cy="681146"/>
          </a:xfrm>
          <a:prstGeom prst="rect">
            <a:avLst/>
          </a:prstGeom>
          <a:noFill/>
          <a:extLst>
            <a:ext uri="{909E8E84-426E-40DD-AFC4-6F175D3DCCD1}">
              <a14:hiddenFill xmlns:a14="http://schemas.microsoft.com/office/drawing/2010/main">
                <a:solidFill>
                  <a:srgbClr val="FFFFFF"/>
                </a:solidFill>
              </a14:hiddenFill>
            </a:ext>
          </a:extLst>
        </p:spPr>
      </p:pic>
      <p:pic>
        <p:nvPicPr>
          <p:cNvPr id="643" name="Google Shape;643;p16"/>
          <p:cNvPicPr preferRelativeResize="0"/>
          <p:nvPr/>
        </p:nvPicPr>
        <p:blipFill>
          <a:blip r:embed="rId4">
            <a:alphaModFix/>
          </a:blip>
          <a:stretch>
            <a:fillRect/>
          </a:stretch>
        </p:blipFill>
        <p:spPr>
          <a:xfrm>
            <a:off x="3446725" y="4533646"/>
            <a:ext cx="323850" cy="320404"/>
          </a:xfrm>
          <a:prstGeom prst="rect">
            <a:avLst/>
          </a:prstGeom>
          <a:noFill/>
          <a:ln>
            <a:noFill/>
          </a:ln>
        </p:spPr>
      </p:pic>
      <p:sp>
        <p:nvSpPr>
          <p:cNvPr id="509" name="Google Shape;509;p16"/>
          <p:cNvSpPr txBox="1"/>
          <p:nvPr/>
        </p:nvSpPr>
        <p:spPr>
          <a:xfrm>
            <a:off x="2185422" y="-1213"/>
            <a:ext cx="4844717" cy="554616"/>
          </a:xfrm>
          <a:prstGeom prst="rect">
            <a:avLst/>
          </a:prstGeom>
          <a:noFill/>
          <a:ln>
            <a:noFill/>
          </a:ln>
        </p:spPr>
        <p:txBody>
          <a:bodyPr spcFirstLastPara="1" wrap="square" lIns="91425" tIns="45700" rIns="0" bIns="45700" anchor="t" anchorCtr="0">
            <a:noAutofit/>
          </a:bodyPr>
          <a:lstStyle/>
          <a:p>
            <a:pPr marL="0" lvl="0" indent="0" algn="l" rtl="0">
              <a:lnSpc>
                <a:spcPct val="90000"/>
              </a:lnSpc>
              <a:spcBef>
                <a:spcPts val="0"/>
              </a:spcBef>
              <a:spcAft>
                <a:spcPts val="0"/>
              </a:spcAft>
              <a:buNone/>
            </a:pPr>
            <a:r>
              <a:rPr lang="en-GB" sz="3600" b="1" cap="all" dirty="0">
                <a:solidFill>
                  <a:srgbClr val="1C4587"/>
                </a:solidFill>
                <a:latin typeface="Bauhaus 93" panose="04030905020B02020C02" pitchFamily="82" charset="0"/>
                <a:ea typeface="Helvetica Neue"/>
                <a:cs typeface="Helvetica Neue"/>
                <a:sym typeface="Helvetica Neue"/>
              </a:rPr>
              <a:t>Religious Studies</a:t>
            </a:r>
            <a:endParaRPr sz="3600" b="1" cap="all" dirty="0">
              <a:solidFill>
                <a:srgbClr val="4A86E8"/>
              </a:solidFill>
              <a:latin typeface="Bauhaus 93" panose="04030905020B02020C02" pitchFamily="82" charset="0"/>
              <a:ea typeface="Helvetica Neue"/>
              <a:cs typeface="Helvetica Neue"/>
              <a:sym typeface="Helvetica Neue"/>
            </a:endParaRPr>
          </a:p>
        </p:txBody>
      </p:sp>
      <p:grpSp>
        <p:nvGrpSpPr>
          <p:cNvPr id="510" name="Google Shape;510;p16"/>
          <p:cNvGrpSpPr/>
          <p:nvPr/>
        </p:nvGrpSpPr>
        <p:grpSpPr>
          <a:xfrm>
            <a:off x="1165451" y="1829510"/>
            <a:ext cx="7017373" cy="3338928"/>
            <a:chOff x="2249359" y="2305589"/>
            <a:chExt cx="7728385" cy="2834645"/>
          </a:xfrm>
        </p:grpSpPr>
        <p:grpSp>
          <p:nvGrpSpPr>
            <p:cNvPr id="511" name="Google Shape;511;p16"/>
            <p:cNvGrpSpPr/>
            <p:nvPr/>
          </p:nvGrpSpPr>
          <p:grpSpPr>
            <a:xfrm>
              <a:off x="2249359" y="2305589"/>
              <a:ext cx="7728385" cy="2834645"/>
              <a:chOff x="1475820" y="2305589"/>
              <a:chExt cx="7728385" cy="2834645"/>
            </a:xfrm>
          </p:grpSpPr>
          <p:sp>
            <p:nvSpPr>
              <p:cNvPr id="512" name="Google Shape;512;p16"/>
              <p:cNvSpPr/>
              <p:nvPr/>
            </p:nvSpPr>
            <p:spPr>
              <a:xfrm>
                <a:off x="6186325" y="2305594"/>
                <a:ext cx="1417200" cy="1417200"/>
              </a:xfrm>
              <a:prstGeom prst="arc">
                <a:avLst>
                  <a:gd name="adj1" fmla="val 16211550"/>
                  <a:gd name="adj2" fmla="val 5391112"/>
                </a:avLst>
              </a:prstGeom>
              <a:noFill/>
              <a:ln w="635000" cap="flat" cmpd="sng">
                <a:solidFill>
                  <a:srgbClr val="34343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6"/>
              <p:cNvSpPr/>
              <p:nvPr/>
            </p:nvSpPr>
            <p:spPr>
              <a:xfrm rot="10800000">
                <a:off x="3011993" y="3723034"/>
                <a:ext cx="1417200" cy="1417200"/>
              </a:xfrm>
              <a:prstGeom prst="arc">
                <a:avLst>
                  <a:gd name="adj1" fmla="val 16211550"/>
                  <a:gd name="adj2" fmla="val 5391112"/>
                </a:avLst>
              </a:prstGeom>
              <a:noFill/>
              <a:ln w="635000" cap="flat" cmpd="sng">
                <a:solidFill>
                  <a:srgbClr val="34343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cxnSp>
            <p:nvCxnSpPr>
              <p:cNvPr id="514" name="Google Shape;514;p16"/>
              <p:cNvCxnSpPr/>
              <p:nvPr/>
            </p:nvCxnSpPr>
            <p:spPr>
              <a:xfrm>
                <a:off x="3685084" y="3722916"/>
                <a:ext cx="3245400" cy="0"/>
              </a:xfrm>
              <a:prstGeom prst="straightConnector1">
                <a:avLst/>
              </a:prstGeom>
              <a:noFill/>
              <a:ln w="635000" cap="flat" cmpd="sng">
                <a:solidFill>
                  <a:srgbClr val="343434"/>
                </a:solidFill>
                <a:prstDash val="solid"/>
                <a:miter lim="800000"/>
                <a:headEnd type="none" w="sm" len="sm"/>
                <a:tailEnd type="none" w="sm" len="sm"/>
              </a:ln>
            </p:spPr>
          </p:cxnSp>
          <p:cxnSp>
            <p:nvCxnSpPr>
              <p:cNvPr id="515" name="Google Shape;515;p16"/>
              <p:cNvCxnSpPr>
                <a:stCxn id="513" idx="0"/>
              </p:cNvCxnSpPr>
              <p:nvPr/>
            </p:nvCxnSpPr>
            <p:spPr>
              <a:xfrm>
                <a:off x="3717505" y="5140227"/>
                <a:ext cx="5486700" cy="0"/>
              </a:xfrm>
              <a:prstGeom prst="straightConnector1">
                <a:avLst/>
              </a:prstGeom>
              <a:noFill/>
              <a:ln w="635000" cap="rnd" cmpd="sng">
                <a:solidFill>
                  <a:srgbClr val="343434"/>
                </a:solidFill>
                <a:prstDash val="solid"/>
                <a:miter lim="800000"/>
                <a:headEnd type="none" w="sm" len="sm"/>
                <a:tailEnd type="none" w="sm" len="sm"/>
              </a:ln>
            </p:spPr>
          </p:cxnSp>
          <p:cxnSp>
            <p:nvCxnSpPr>
              <p:cNvPr id="516" name="Google Shape;516;p16"/>
              <p:cNvCxnSpPr/>
              <p:nvPr/>
            </p:nvCxnSpPr>
            <p:spPr>
              <a:xfrm>
                <a:off x="1475820" y="2305589"/>
                <a:ext cx="5486400" cy="0"/>
              </a:xfrm>
              <a:prstGeom prst="straightConnector1">
                <a:avLst/>
              </a:prstGeom>
              <a:noFill/>
              <a:ln w="635000" cap="rnd" cmpd="sng">
                <a:solidFill>
                  <a:srgbClr val="343434"/>
                </a:solidFill>
                <a:prstDash val="solid"/>
                <a:miter lim="800000"/>
                <a:headEnd type="none" w="sm" len="sm"/>
                <a:tailEnd type="none" w="sm" len="sm"/>
              </a:ln>
            </p:spPr>
          </p:cxnSp>
        </p:grpSp>
        <p:grpSp>
          <p:nvGrpSpPr>
            <p:cNvPr id="517" name="Google Shape;517;p16"/>
            <p:cNvGrpSpPr/>
            <p:nvPr/>
          </p:nvGrpSpPr>
          <p:grpSpPr>
            <a:xfrm>
              <a:off x="2249359" y="2305589"/>
              <a:ext cx="7646185" cy="2834645"/>
              <a:chOff x="1475820" y="2305589"/>
              <a:chExt cx="7646185" cy="2834645"/>
            </a:xfrm>
          </p:grpSpPr>
          <p:sp>
            <p:nvSpPr>
              <p:cNvPr id="518" name="Google Shape;518;p16"/>
              <p:cNvSpPr/>
              <p:nvPr/>
            </p:nvSpPr>
            <p:spPr>
              <a:xfrm>
                <a:off x="6186325" y="2305594"/>
                <a:ext cx="1417200" cy="1417200"/>
              </a:xfrm>
              <a:prstGeom prst="arc">
                <a:avLst>
                  <a:gd name="adj1" fmla="val 16211550"/>
                  <a:gd name="adj2" fmla="val 5391112"/>
                </a:avLst>
              </a:prstGeom>
              <a:noFill/>
              <a:ln w="47625" cap="flat" cmpd="sng">
                <a:solidFill>
                  <a:srgbClr val="FFFF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16"/>
              <p:cNvSpPr/>
              <p:nvPr/>
            </p:nvSpPr>
            <p:spPr>
              <a:xfrm rot="10800000">
                <a:off x="2930218" y="3723034"/>
                <a:ext cx="1417200" cy="1417200"/>
              </a:xfrm>
              <a:prstGeom prst="arc">
                <a:avLst>
                  <a:gd name="adj1" fmla="val 16211550"/>
                  <a:gd name="adj2" fmla="val 5391112"/>
                </a:avLst>
              </a:prstGeom>
              <a:noFill/>
              <a:ln w="47625" cap="flat" cmpd="sng">
                <a:solidFill>
                  <a:srgbClr val="FFFF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cxnSp>
            <p:nvCxnSpPr>
              <p:cNvPr id="520" name="Google Shape;520;p16"/>
              <p:cNvCxnSpPr>
                <a:endCxn id="518" idx="2"/>
              </p:cNvCxnSpPr>
              <p:nvPr/>
            </p:nvCxnSpPr>
            <p:spPr>
              <a:xfrm>
                <a:off x="3685502" y="3722790"/>
                <a:ext cx="3211800" cy="0"/>
              </a:xfrm>
              <a:prstGeom prst="straightConnector1">
                <a:avLst/>
              </a:prstGeom>
              <a:noFill/>
              <a:ln w="47625" cap="flat" cmpd="sng">
                <a:solidFill>
                  <a:srgbClr val="FFFFFF"/>
                </a:solidFill>
                <a:prstDash val="dash"/>
                <a:miter lim="800000"/>
                <a:headEnd type="none" w="sm" len="sm"/>
                <a:tailEnd type="none" w="sm" len="sm"/>
              </a:ln>
            </p:spPr>
          </p:cxnSp>
          <p:cxnSp>
            <p:nvCxnSpPr>
              <p:cNvPr id="521" name="Google Shape;521;p16"/>
              <p:cNvCxnSpPr>
                <a:stCxn id="513" idx="0"/>
              </p:cNvCxnSpPr>
              <p:nvPr/>
            </p:nvCxnSpPr>
            <p:spPr>
              <a:xfrm>
                <a:off x="3717505" y="5140227"/>
                <a:ext cx="5404500" cy="0"/>
              </a:xfrm>
              <a:prstGeom prst="straightConnector1">
                <a:avLst/>
              </a:prstGeom>
              <a:noFill/>
              <a:ln w="47625" cap="flat" cmpd="sng">
                <a:solidFill>
                  <a:srgbClr val="FFFFFF"/>
                </a:solidFill>
                <a:prstDash val="dash"/>
                <a:miter lim="800000"/>
                <a:headEnd type="none" w="sm" len="sm"/>
                <a:tailEnd type="none" w="sm" len="sm"/>
              </a:ln>
            </p:spPr>
          </p:cxnSp>
          <p:cxnSp>
            <p:nvCxnSpPr>
              <p:cNvPr id="522" name="Google Shape;522;p16"/>
              <p:cNvCxnSpPr/>
              <p:nvPr/>
            </p:nvCxnSpPr>
            <p:spPr>
              <a:xfrm>
                <a:off x="1475820" y="2305589"/>
                <a:ext cx="5307000" cy="0"/>
              </a:xfrm>
              <a:prstGeom prst="straightConnector1">
                <a:avLst/>
              </a:prstGeom>
              <a:noFill/>
              <a:ln w="47625" cap="flat" cmpd="sng">
                <a:solidFill>
                  <a:srgbClr val="FFFFFF"/>
                </a:solidFill>
                <a:prstDash val="dash"/>
                <a:miter lim="800000"/>
                <a:headEnd type="none" w="sm" len="sm"/>
                <a:tailEnd type="none" w="sm" len="sm"/>
              </a:ln>
            </p:spPr>
          </p:cxnSp>
        </p:grpSp>
      </p:grpSp>
      <p:sp>
        <p:nvSpPr>
          <p:cNvPr id="523" name="Google Shape;523;p16"/>
          <p:cNvSpPr/>
          <p:nvPr/>
        </p:nvSpPr>
        <p:spPr>
          <a:xfrm>
            <a:off x="1995594" y="1417198"/>
            <a:ext cx="823200" cy="946257"/>
          </a:xfrm>
          <a:prstGeom prst="ellipse">
            <a:avLst/>
          </a:prstGeom>
          <a:gradFill>
            <a:gsLst>
              <a:gs pos="0">
                <a:srgbClr val="FFFFFF"/>
              </a:gs>
              <a:gs pos="50000">
                <a:srgbClr val="F2F2F2"/>
              </a:gs>
              <a:gs pos="100000">
                <a:srgbClr val="D8D8D8"/>
              </a:gs>
            </a:gsLst>
            <a:lin ang="5400012" scaled="0"/>
          </a:gradFill>
          <a:ln w="9525" cap="flat" cmpd="sng">
            <a:solidFill>
              <a:srgbClr val="1C4587"/>
            </a:solidFill>
            <a:prstDash val="solid"/>
            <a:round/>
            <a:headEnd type="none" w="sm" len="sm"/>
            <a:tailEnd type="none" w="sm" len="sm"/>
          </a:ln>
          <a:effectLst>
            <a:outerShdw blurRad="101600" dist="19050" dir="5400000" algn="ctr" rotWithShape="0">
              <a:srgbClr val="000000">
                <a:alpha val="627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4" name="Google Shape;524;p16"/>
          <p:cNvSpPr/>
          <p:nvPr/>
        </p:nvSpPr>
        <p:spPr>
          <a:xfrm>
            <a:off x="3841977" y="2998069"/>
            <a:ext cx="823200" cy="930608"/>
          </a:xfrm>
          <a:prstGeom prst="ellipse">
            <a:avLst/>
          </a:prstGeom>
          <a:gradFill>
            <a:gsLst>
              <a:gs pos="0">
                <a:srgbClr val="FFFFFF"/>
              </a:gs>
              <a:gs pos="50000">
                <a:srgbClr val="F2F2F2"/>
              </a:gs>
              <a:gs pos="100000">
                <a:srgbClr val="D8D8D8"/>
              </a:gs>
            </a:gsLst>
            <a:lin ang="5400012" scaled="0"/>
          </a:gradFill>
          <a:ln w="9525" cap="flat" cmpd="sng">
            <a:solidFill>
              <a:srgbClr val="1C4587"/>
            </a:solidFill>
            <a:prstDash val="solid"/>
            <a:round/>
            <a:headEnd type="none" w="sm" len="sm"/>
            <a:tailEnd type="none" w="sm" len="sm"/>
          </a:ln>
          <a:effectLst>
            <a:outerShdw blurRad="101600" dist="19050" dir="5400000" algn="ctr" rotWithShape="0">
              <a:srgbClr val="000000">
                <a:alpha val="627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8" name="Google Shape;528;p16"/>
          <p:cNvSpPr/>
          <p:nvPr/>
        </p:nvSpPr>
        <p:spPr>
          <a:xfrm>
            <a:off x="8016529" y="4690100"/>
            <a:ext cx="991143" cy="988200"/>
          </a:xfrm>
          <a:prstGeom prst="ellipse">
            <a:avLst/>
          </a:prstGeom>
          <a:gradFill>
            <a:gsLst>
              <a:gs pos="0">
                <a:srgbClr val="FFFFFF"/>
              </a:gs>
              <a:gs pos="50000">
                <a:srgbClr val="F2F2F2"/>
              </a:gs>
              <a:gs pos="100000">
                <a:srgbClr val="D8D8D8"/>
              </a:gs>
            </a:gsLst>
            <a:lin ang="5400012" scaled="0"/>
          </a:gradFill>
          <a:ln w="9525" cap="flat" cmpd="sng">
            <a:solidFill>
              <a:srgbClr val="1C4587"/>
            </a:solidFill>
            <a:prstDash val="solid"/>
            <a:round/>
            <a:headEnd type="none" w="sm" len="sm"/>
            <a:tailEnd type="none" w="sm" len="sm"/>
          </a:ln>
          <a:effectLst>
            <a:outerShdw blurRad="101600" dist="19050" dir="5400000" algn="ctr" rotWithShape="0">
              <a:srgbClr val="000000">
                <a:alpha val="627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529" name="Google Shape;529;p16" descr="Research"/>
          <p:cNvGrpSpPr/>
          <p:nvPr/>
        </p:nvGrpSpPr>
        <p:grpSpPr>
          <a:xfrm>
            <a:off x="177186" y="564008"/>
            <a:ext cx="433858" cy="544334"/>
            <a:chOff x="3333253" y="1579330"/>
            <a:chExt cx="536554" cy="536554"/>
          </a:xfrm>
        </p:grpSpPr>
        <p:sp>
          <p:nvSpPr>
            <p:cNvPr id="530" name="Google Shape;530;p16"/>
            <p:cNvSpPr/>
            <p:nvPr/>
          </p:nvSpPr>
          <p:spPr>
            <a:xfrm>
              <a:off x="3333253" y="1579330"/>
              <a:ext cx="536554" cy="536554"/>
            </a:xfrm>
            <a:custGeom>
              <a:avLst/>
              <a:gdLst/>
              <a:ahLst/>
              <a:cxnLst/>
              <a:rect l="l" t="t" r="r" b="b"/>
              <a:pathLst>
                <a:path w="536554" h="536554" extrusionOk="0">
                  <a:moveTo>
                    <a:pt x="439435" y="372196"/>
                  </a:moveTo>
                  <a:cubicBezTo>
                    <a:pt x="428568" y="361329"/>
                    <a:pt x="412268" y="355896"/>
                    <a:pt x="397326" y="359292"/>
                  </a:cubicBezTo>
                  <a:lnTo>
                    <a:pt x="366763" y="329408"/>
                  </a:lnTo>
                  <a:cubicBezTo>
                    <a:pt x="393930" y="294090"/>
                    <a:pt x="408872" y="250622"/>
                    <a:pt x="408872" y="205796"/>
                  </a:cubicBezTo>
                  <a:cubicBezTo>
                    <a:pt x="409551" y="92373"/>
                    <a:pt x="317862" y="683"/>
                    <a:pt x="205117" y="4"/>
                  </a:cubicBezTo>
                  <a:cubicBezTo>
                    <a:pt x="92373" y="-675"/>
                    <a:pt x="683" y="91014"/>
                    <a:pt x="4" y="203759"/>
                  </a:cubicBezTo>
                  <a:cubicBezTo>
                    <a:pt x="-675" y="316503"/>
                    <a:pt x="91014" y="408193"/>
                    <a:pt x="203759" y="408872"/>
                  </a:cubicBezTo>
                  <a:cubicBezTo>
                    <a:pt x="248585" y="408872"/>
                    <a:pt x="292732" y="393930"/>
                    <a:pt x="328729" y="366763"/>
                  </a:cubicBezTo>
                  <a:lnTo>
                    <a:pt x="358613" y="396647"/>
                  </a:lnTo>
                  <a:cubicBezTo>
                    <a:pt x="355896" y="412268"/>
                    <a:pt x="360650" y="427889"/>
                    <a:pt x="371517" y="439435"/>
                  </a:cubicBezTo>
                  <a:lnTo>
                    <a:pt x="456415" y="524333"/>
                  </a:lnTo>
                  <a:cubicBezTo>
                    <a:pt x="474753" y="542671"/>
                    <a:pt x="505316" y="542671"/>
                    <a:pt x="523654" y="524333"/>
                  </a:cubicBezTo>
                  <a:cubicBezTo>
                    <a:pt x="541992" y="505995"/>
                    <a:pt x="541992" y="475432"/>
                    <a:pt x="523654" y="457094"/>
                  </a:cubicBezTo>
                  <a:lnTo>
                    <a:pt x="439435" y="372196"/>
                  </a:lnTo>
                  <a:close/>
                  <a:moveTo>
                    <a:pt x="205117" y="368121"/>
                  </a:moveTo>
                  <a:cubicBezTo>
                    <a:pt x="114786" y="368121"/>
                    <a:pt x="42113" y="295449"/>
                    <a:pt x="42113" y="205117"/>
                  </a:cubicBezTo>
                  <a:cubicBezTo>
                    <a:pt x="42113" y="114786"/>
                    <a:pt x="114786" y="42113"/>
                    <a:pt x="205117" y="42113"/>
                  </a:cubicBezTo>
                  <a:cubicBezTo>
                    <a:pt x="295449" y="42113"/>
                    <a:pt x="368121" y="114786"/>
                    <a:pt x="368121" y="205117"/>
                  </a:cubicBezTo>
                  <a:cubicBezTo>
                    <a:pt x="368121" y="294769"/>
                    <a:pt x="294769" y="368121"/>
                    <a:pt x="205117" y="36812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16"/>
            <p:cNvSpPr/>
            <p:nvPr/>
          </p:nvSpPr>
          <p:spPr>
            <a:xfrm>
              <a:off x="3392345" y="1680272"/>
              <a:ext cx="292048" cy="210546"/>
            </a:xfrm>
            <a:custGeom>
              <a:avLst/>
              <a:gdLst/>
              <a:ahLst/>
              <a:cxnLst/>
              <a:rect l="l" t="t" r="r" b="b"/>
              <a:pathLst>
                <a:path w="292048" h="210546" extrusionOk="0">
                  <a:moveTo>
                    <a:pt x="292049" y="93988"/>
                  </a:moveTo>
                  <a:lnTo>
                    <a:pt x="253335" y="93988"/>
                  </a:lnTo>
                  <a:cubicBezTo>
                    <a:pt x="249939" y="94667"/>
                    <a:pt x="246544" y="96704"/>
                    <a:pt x="244506" y="99421"/>
                  </a:cubicBezTo>
                  <a:lnTo>
                    <a:pt x="218697" y="127268"/>
                  </a:lnTo>
                  <a:lnTo>
                    <a:pt x="196963" y="51878"/>
                  </a:lnTo>
                  <a:cubicBezTo>
                    <a:pt x="194926" y="45766"/>
                    <a:pt x="188134" y="41690"/>
                    <a:pt x="182021" y="43728"/>
                  </a:cubicBezTo>
                  <a:cubicBezTo>
                    <a:pt x="178625" y="45086"/>
                    <a:pt x="175229" y="47124"/>
                    <a:pt x="173871" y="51199"/>
                  </a:cubicBezTo>
                  <a:lnTo>
                    <a:pt x="133120" y="159189"/>
                  </a:lnTo>
                  <a:lnTo>
                    <a:pt x="105273" y="9769"/>
                  </a:lnTo>
                  <a:cubicBezTo>
                    <a:pt x="103915" y="2977"/>
                    <a:pt x="97802" y="-1098"/>
                    <a:pt x="91690" y="260"/>
                  </a:cubicBezTo>
                  <a:cubicBezTo>
                    <a:pt x="87615" y="939"/>
                    <a:pt x="84219" y="4335"/>
                    <a:pt x="82181" y="8410"/>
                  </a:cubicBezTo>
                  <a:lnTo>
                    <a:pt x="52976" y="93988"/>
                  </a:lnTo>
                  <a:lnTo>
                    <a:pt x="0" y="93988"/>
                  </a:lnTo>
                  <a:lnTo>
                    <a:pt x="0" y="121155"/>
                  </a:lnTo>
                  <a:lnTo>
                    <a:pt x="61806" y="121155"/>
                  </a:lnTo>
                  <a:cubicBezTo>
                    <a:pt x="67239" y="120476"/>
                    <a:pt x="71993" y="116401"/>
                    <a:pt x="73352" y="110967"/>
                  </a:cubicBezTo>
                  <a:lnTo>
                    <a:pt x="90331" y="59349"/>
                  </a:lnTo>
                  <a:lnTo>
                    <a:pt x="117499" y="205374"/>
                  </a:lnTo>
                  <a:cubicBezTo>
                    <a:pt x="118178" y="210807"/>
                    <a:pt x="122932" y="214882"/>
                    <a:pt x="128366" y="214882"/>
                  </a:cubicBezTo>
                  <a:lnTo>
                    <a:pt x="129724" y="214882"/>
                  </a:lnTo>
                  <a:cubicBezTo>
                    <a:pt x="134478" y="214882"/>
                    <a:pt x="139233" y="212165"/>
                    <a:pt x="141270" y="207411"/>
                  </a:cubicBezTo>
                  <a:lnTo>
                    <a:pt x="184738" y="93308"/>
                  </a:lnTo>
                  <a:lnTo>
                    <a:pt x="202397" y="154435"/>
                  </a:lnTo>
                  <a:cubicBezTo>
                    <a:pt x="204434" y="160548"/>
                    <a:pt x="210547" y="164623"/>
                    <a:pt x="217339" y="162585"/>
                  </a:cubicBezTo>
                  <a:cubicBezTo>
                    <a:pt x="219376" y="161906"/>
                    <a:pt x="221414" y="160548"/>
                    <a:pt x="222772" y="159189"/>
                  </a:cubicBezTo>
                  <a:lnTo>
                    <a:pt x="259448" y="121155"/>
                  </a:lnTo>
                  <a:lnTo>
                    <a:pt x="292728" y="121155"/>
                  </a:lnTo>
                  <a:lnTo>
                    <a:pt x="292728" y="9398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49" name="Google Shape;549;p16"/>
          <p:cNvSpPr/>
          <p:nvPr/>
        </p:nvSpPr>
        <p:spPr>
          <a:xfrm rot="8795874">
            <a:off x="2969117" y="4204864"/>
            <a:ext cx="480099" cy="622547"/>
          </a:xfrm>
          <a:prstGeom prst="arc">
            <a:avLst>
              <a:gd name="adj1" fmla="val 16211550"/>
              <a:gd name="adj2" fmla="val 5391112"/>
            </a:avLst>
          </a:prstGeom>
          <a:noFill/>
          <a:ln w="22225" cap="flat" cmpd="sng">
            <a:solidFill>
              <a:srgbClr val="595959"/>
            </a:solidFill>
            <a:prstDash val="dash"/>
            <a:miter lim="800000"/>
            <a:headEnd type="triangle"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16"/>
          <p:cNvSpPr/>
          <p:nvPr/>
        </p:nvSpPr>
        <p:spPr>
          <a:xfrm rot="-2700000">
            <a:off x="5802566" y="2159872"/>
            <a:ext cx="479843" cy="622395"/>
          </a:xfrm>
          <a:prstGeom prst="arc">
            <a:avLst>
              <a:gd name="adj1" fmla="val 16211550"/>
              <a:gd name="adj2" fmla="val 5391112"/>
            </a:avLst>
          </a:prstGeom>
          <a:noFill/>
          <a:ln w="22225" cap="flat" cmpd="sng">
            <a:solidFill>
              <a:srgbClr val="595959"/>
            </a:solidFill>
            <a:prstDash val="dash"/>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cxnSp>
        <p:nvCxnSpPr>
          <p:cNvPr id="551" name="Google Shape;551;p16"/>
          <p:cNvCxnSpPr/>
          <p:nvPr/>
        </p:nvCxnSpPr>
        <p:spPr>
          <a:xfrm>
            <a:off x="2974165" y="1370686"/>
            <a:ext cx="1284000" cy="0"/>
          </a:xfrm>
          <a:prstGeom prst="straightConnector1">
            <a:avLst/>
          </a:prstGeom>
          <a:noFill/>
          <a:ln w="22225" cap="flat" cmpd="sng">
            <a:solidFill>
              <a:srgbClr val="595959"/>
            </a:solidFill>
            <a:prstDash val="dash"/>
            <a:miter lim="800000"/>
            <a:headEnd type="none" w="sm" len="sm"/>
            <a:tailEnd type="triangle" w="med" len="med"/>
          </a:ln>
        </p:spPr>
      </p:cxnSp>
      <p:sp>
        <p:nvSpPr>
          <p:cNvPr id="552" name="Google Shape;552;p16"/>
          <p:cNvSpPr txBox="1"/>
          <p:nvPr/>
        </p:nvSpPr>
        <p:spPr>
          <a:xfrm>
            <a:off x="2001348" y="1457813"/>
            <a:ext cx="779400" cy="483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1700" b="1" dirty="0">
                <a:solidFill>
                  <a:srgbClr val="0B5394"/>
                </a:solidFill>
                <a:latin typeface="Century Gothic" panose="020B0502020202020204" pitchFamily="34" charset="0"/>
                <a:ea typeface="Verdana"/>
                <a:cs typeface="Verdana"/>
                <a:sym typeface="Verdana"/>
              </a:rPr>
              <a:t>Year</a:t>
            </a:r>
            <a:endParaRPr sz="1700" b="1" dirty="0">
              <a:solidFill>
                <a:srgbClr val="0B5394"/>
              </a:solidFill>
              <a:latin typeface="Century Gothic" panose="020B0502020202020204" pitchFamily="34" charset="0"/>
              <a:ea typeface="Verdana"/>
              <a:cs typeface="Verdana"/>
              <a:sym typeface="Verdana"/>
            </a:endParaRPr>
          </a:p>
          <a:p>
            <a:pPr marL="0" lvl="0" indent="0" algn="ctr" rtl="0">
              <a:lnSpc>
                <a:spcPct val="115000"/>
              </a:lnSpc>
              <a:spcBef>
                <a:spcPts val="0"/>
              </a:spcBef>
              <a:spcAft>
                <a:spcPts val="0"/>
              </a:spcAft>
              <a:buNone/>
            </a:pPr>
            <a:r>
              <a:rPr lang="en-GB" sz="3000" b="1" dirty="0">
                <a:solidFill>
                  <a:srgbClr val="0B5394"/>
                </a:solidFill>
                <a:latin typeface="Century Gothic" panose="020B0502020202020204" pitchFamily="34" charset="0"/>
                <a:ea typeface="Verdana"/>
                <a:cs typeface="Verdana"/>
                <a:sym typeface="Verdana"/>
              </a:rPr>
              <a:t>9</a:t>
            </a:r>
            <a:endParaRPr sz="3000" dirty="0">
              <a:solidFill>
                <a:srgbClr val="0B5394"/>
              </a:solidFill>
            </a:endParaRPr>
          </a:p>
        </p:txBody>
      </p:sp>
      <p:sp>
        <p:nvSpPr>
          <p:cNvPr id="553" name="Google Shape;553;p16"/>
          <p:cNvSpPr txBox="1"/>
          <p:nvPr/>
        </p:nvSpPr>
        <p:spPr>
          <a:xfrm>
            <a:off x="3826553" y="3088266"/>
            <a:ext cx="823200" cy="71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1700" b="1" dirty="0">
                <a:solidFill>
                  <a:srgbClr val="0B5394"/>
                </a:solidFill>
                <a:latin typeface="Century Gothic" panose="020B0502020202020204" pitchFamily="34" charset="0"/>
                <a:ea typeface="Verdana"/>
                <a:cs typeface="Verdana"/>
                <a:sym typeface="Verdana"/>
              </a:rPr>
              <a:t>Year</a:t>
            </a:r>
            <a:endParaRPr sz="1700" b="1" dirty="0">
              <a:solidFill>
                <a:srgbClr val="0B5394"/>
              </a:solidFill>
              <a:latin typeface="Century Gothic" panose="020B0502020202020204" pitchFamily="34" charset="0"/>
              <a:ea typeface="Verdana"/>
              <a:cs typeface="Verdana"/>
              <a:sym typeface="Verdana"/>
            </a:endParaRPr>
          </a:p>
          <a:p>
            <a:pPr marL="0" lvl="0" indent="0" algn="ctr" rtl="0">
              <a:lnSpc>
                <a:spcPct val="115000"/>
              </a:lnSpc>
              <a:spcBef>
                <a:spcPts val="0"/>
              </a:spcBef>
              <a:spcAft>
                <a:spcPts val="0"/>
              </a:spcAft>
              <a:buClr>
                <a:schemeClr val="dk1"/>
              </a:buClr>
              <a:buSzPts val="1100"/>
              <a:buFont typeface="Arial"/>
              <a:buNone/>
            </a:pPr>
            <a:r>
              <a:rPr lang="en-GB" sz="2800" b="1" dirty="0">
                <a:solidFill>
                  <a:srgbClr val="0B5394"/>
                </a:solidFill>
                <a:latin typeface="Century Gothic" panose="020B0502020202020204" pitchFamily="34" charset="0"/>
                <a:ea typeface="Verdana"/>
                <a:cs typeface="Verdana"/>
                <a:sym typeface="Verdana"/>
              </a:rPr>
              <a:t>10</a:t>
            </a:r>
            <a:endParaRPr sz="2800" b="1" dirty="0">
              <a:solidFill>
                <a:srgbClr val="0B5394"/>
              </a:solidFill>
              <a:latin typeface="Century Gothic" panose="020B0502020202020204" pitchFamily="34" charset="0"/>
              <a:ea typeface="Verdana"/>
              <a:cs typeface="Verdana"/>
              <a:sym typeface="Verdana"/>
            </a:endParaRPr>
          </a:p>
        </p:txBody>
      </p:sp>
      <p:sp>
        <p:nvSpPr>
          <p:cNvPr id="557" name="Google Shape;557;p16"/>
          <p:cNvSpPr txBox="1"/>
          <p:nvPr/>
        </p:nvSpPr>
        <p:spPr>
          <a:xfrm>
            <a:off x="7874030" y="4732724"/>
            <a:ext cx="1247755" cy="71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2400" dirty="0">
              <a:solidFill>
                <a:srgbClr val="0B5394"/>
              </a:solidFill>
            </a:endParaRPr>
          </a:p>
        </p:txBody>
      </p:sp>
      <p:pic>
        <p:nvPicPr>
          <p:cNvPr id="559" name="Google Shape;559;p16"/>
          <p:cNvPicPr preferRelativeResize="0"/>
          <p:nvPr/>
        </p:nvPicPr>
        <p:blipFill>
          <a:blip r:embed="rId5">
            <a:alphaModFix/>
          </a:blip>
          <a:stretch>
            <a:fillRect/>
          </a:stretch>
        </p:blipFill>
        <p:spPr>
          <a:xfrm>
            <a:off x="628896" y="947121"/>
            <a:ext cx="954500" cy="322400"/>
          </a:xfrm>
          <a:prstGeom prst="rect">
            <a:avLst/>
          </a:prstGeom>
          <a:noFill/>
          <a:ln>
            <a:noFill/>
          </a:ln>
        </p:spPr>
      </p:pic>
      <p:cxnSp>
        <p:nvCxnSpPr>
          <p:cNvPr id="560" name="Google Shape;560;p16"/>
          <p:cNvCxnSpPr/>
          <p:nvPr/>
        </p:nvCxnSpPr>
        <p:spPr>
          <a:xfrm flipH="1">
            <a:off x="1097750" y="1255350"/>
            <a:ext cx="16800" cy="551700"/>
          </a:xfrm>
          <a:prstGeom prst="straightConnector1">
            <a:avLst/>
          </a:prstGeom>
          <a:noFill/>
          <a:ln w="28575" cap="flat" cmpd="sng">
            <a:solidFill>
              <a:srgbClr val="0B5394"/>
            </a:solidFill>
            <a:prstDash val="solid"/>
            <a:round/>
            <a:headEnd type="none" w="med" len="med"/>
            <a:tailEnd type="oval" w="med" len="med"/>
          </a:ln>
        </p:spPr>
      </p:cxnSp>
      <p:cxnSp>
        <p:nvCxnSpPr>
          <p:cNvPr id="561" name="Google Shape;561;p16"/>
          <p:cNvCxnSpPr/>
          <p:nvPr/>
        </p:nvCxnSpPr>
        <p:spPr>
          <a:xfrm flipH="1">
            <a:off x="1410758" y="1829496"/>
            <a:ext cx="600" cy="706200"/>
          </a:xfrm>
          <a:prstGeom prst="straightConnector1">
            <a:avLst/>
          </a:prstGeom>
          <a:noFill/>
          <a:ln w="28575" cap="flat" cmpd="sng">
            <a:solidFill>
              <a:srgbClr val="0B5394"/>
            </a:solidFill>
            <a:prstDash val="solid"/>
            <a:round/>
            <a:headEnd type="oval" w="med" len="med"/>
            <a:tailEnd type="none" w="med" len="med"/>
          </a:ln>
        </p:spPr>
      </p:cxnSp>
      <p:sp>
        <p:nvSpPr>
          <p:cNvPr id="562" name="Google Shape;562;p16"/>
          <p:cNvSpPr txBox="1"/>
          <p:nvPr/>
        </p:nvSpPr>
        <p:spPr>
          <a:xfrm>
            <a:off x="77654" y="1170370"/>
            <a:ext cx="722400" cy="56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00" dirty="0">
                <a:latin typeface="Calibri"/>
                <a:ea typeface="Calibri"/>
                <a:cs typeface="Calibri"/>
                <a:sym typeface="Calibri"/>
              </a:rPr>
              <a:t>Year 9 will build on the skills and content knowledge they acquired in your middle school</a:t>
            </a:r>
            <a:endParaRPr sz="600" dirty="0">
              <a:latin typeface="Calibri"/>
              <a:ea typeface="Calibri"/>
              <a:cs typeface="Calibri"/>
              <a:sym typeface="Calibri"/>
            </a:endParaRPr>
          </a:p>
        </p:txBody>
      </p:sp>
      <p:pic>
        <p:nvPicPr>
          <p:cNvPr id="564" name="Google Shape;564;p16"/>
          <p:cNvPicPr preferRelativeResize="0"/>
          <p:nvPr/>
        </p:nvPicPr>
        <p:blipFill>
          <a:blip r:embed="rId6">
            <a:alphaModFix/>
          </a:blip>
          <a:stretch>
            <a:fillRect/>
          </a:stretch>
        </p:blipFill>
        <p:spPr>
          <a:xfrm>
            <a:off x="107925" y="1892075"/>
            <a:ext cx="514350" cy="581025"/>
          </a:xfrm>
          <a:prstGeom prst="rect">
            <a:avLst/>
          </a:prstGeom>
          <a:noFill/>
          <a:ln>
            <a:noFill/>
          </a:ln>
        </p:spPr>
      </p:pic>
      <p:cxnSp>
        <p:nvCxnSpPr>
          <p:cNvPr id="565" name="Google Shape;565;p16"/>
          <p:cNvCxnSpPr/>
          <p:nvPr/>
        </p:nvCxnSpPr>
        <p:spPr>
          <a:xfrm flipH="1">
            <a:off x="1928471" y="1032671"/>
            <a:ext cx="600" cy="706200"/>
          </a:xfrm>
          <a:prstGeom prst="straightConnector1">
            <a:avLst/>
          </a:prstGeom>
          <a:noFill/>
          <a:ln w="28575" cap="flat" cmpd="sng">
            <a:solidFill>
              <a:srgbClr val="0B5394"/>
            </a:solidFill>
            <a:prstDash val="solid"/>
            <a:round/>
            <a:headEnd type="none" w="med" len="med"/>
            <a:tailEnd type="oval" w="med" len="med"/>
          </a:ln>
        </p:spPr>
      </p:cxnSp>
      <p:sp>
        <p:nvSpPr>
          <p:cNvPr id="566" name="Google Shape;566;p16"/>
          <p:cNvSpPr txBox="1"/>
          <p:nvPr/>
        </p:nvSpPr>
        <p:spPr>
          <a:xfrm>
            <a:off x="594333" y="2426608"/>
            <a:ext cx="1132200" cy="393766"/>
          </a:xfrm>
          <a:prstGeom prst="rect">
            <a:avLst/>
          </a:prstGeom>
          <a:noFill/>
          <a:ln>
            <a:noFill/>
          </a:ln>
        </p:spPr>
        <p:txBody>
          <a:bodyPr spcFirstLastPara="1" wrap="square" lIns="91425" tIns="91425" rIns="91425" bIns="91425" anchor="t" anchorCtr="0">
            <a:noAutofit/>
          </a:bodyPr>
          <a:lstStyle/>
          <a:p>
            <a:r>
              <a:rPr lang="en-GB" sz="600" b="1" dirty="0">
                <a:latin typeface="Calibri"/>
                <a:ea typeface="Calibri"/>
                <a:cs typeface="Calibri"/>
                <a:sym typeface="Calibri"/>
              </a:rPr>
              <a:t>GOOD AND EVIL</a:t>
            </a:r>
            <a:r>
              <a:rPr lang="en-GB" sz="600" dirty="0">
                <a:latin typeface="Calibri"/>
                <a:ea typeface="Calibri"/>
                <a:cs typeface="Calibri"/>
                <a:sym typeface="Calibri"/>
              </a:rPr>
              <a:t>– In this unit you will explore what is seen as good and evil. How the Bible teaches stories on good and evil. As well as exploring how we are taught this from an early age.</a:t>
            </a:r>
            <a:endParaRPr lang="en-GB" sz="600" dirty="0">
              <a:latin typeface="Calibri" panose="020F0502020204030204" pitchFamily="34" charset="0"/>
              <a:cs typeface="Calibri" panose="020F0502020204030204" pitchFamily="34" charset="0"/>
            </a:endParaRPr>
          </a:p>
        </p:txBody>
      </p:sp>
      <p:pic>
        <p:nvPicPr>
          <p:cNvPr id="567" name="Google Shape;567;p16"/>
          <p:cNvPicPr preferRelativeResize="0"/>
          <p:nvPr/>
        </p:nvPicPr>
        <p:blipFill>
          <a:blip r:embed="rId7">
            <a:alphaModFix/>
          </a:blip>
          <a:stretch>
            <a:fillRect/>
          </a:stretch>
        </p:blipFill>
        <p:spPr>
          <a:xfrm>
            <a:off x="1493557" y="1130531"/>
            <a:ext cx="323850" cy="323850"/>
          </a:xfrm>
          <a:prstGeom prst="rect">
            <a:avLst/>
          </a:prstGeom>
          <a:noFill/>
          <a:ln>
            <a:noFill/>
          </a:ln>
        </p:spPr>
      </p:pic>
      <p:cxnSp>
        <p:nvCxnSpPr>
          <p:cNvPr id="568" name="Google Shape;568;p16"/>
          <p:cNvCxnSpPr/>
          <p:nvPr/>
        </p:nvCxnSpPr>
        <p:spPr>
          <a:xfrm flipH="1">
            <a:off x="1928483" y="2050396"/>
            <a:ext cx="600" cy="706200"/>
          </a:xfrm>
          <a:prstGeom prst="straightConnector1">
            <a:avLst/>
          </a:prstGeom>
          <a:noFill/>
          <a:ln w="28575" cap="flat" cmpd="sng">
            <a:solidFill>
              <a:srgbClr val="0B5394"/>
            </a:solidFill>
            <a:prstDash val="solid"/>
            <a:round/>
            <a:headEnd type="oval" w="med" len="med"/>
            <a:tailEnd type="none" w="med" len="med"/>
          </a:ln>
        </p:spPr>
      </p:cxnSp>
      <p:sp>
        <p:nvSpPr>
          <p:cNvPr id="569" name="Google Shape;569;p16"/>
          <p:cNvSpPr txBox="1"/>
          <p:nvPr/>
        </p:nvSpPr>
        <p:spPr>
          <a:xfrm>
            <a:off x="1541078" y="2652625"/>
            <a:ext cx="1084472" cy="39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00" b="1" dirty="0">
                <a:latin typeface="Calibri"/>
                <a:ea typeface="Calibri"/>
                <a:cs typeface="Calibri"/>
                <a:sym typeface="Calibri"/>
              </a:rPr>
              <a:t>Adam and Eve: </a:t>
            </a:r>
            <a:r>
              <a:rPr lang="en-GB" sz="600" dirty="0">
                <a:latin typeface="Calibri"/>
                <a:ea typeface="Calibri"/>
                <a:cs typeface="Calibri"/>
                <a:sym typeface="Calibri"/>
              </a:rPr>
              <a:t>You will examine the Adam and Eve Bible story and explore how the Bible teaches this important life lesson.</a:t>
            </a:r>
            <a:endParaRPr sz="700" dirty="0">
              <a:latin typeface="Calibri"/>
              <a:ea typeface="Calibri"/>
              <a:cs typeface="Calibri"/>
              <a:sym typeface="Calibri"/>
            </a:endParaRPr>
          </a:p>
        </p:txBody>
      </p:sp>
      <p:cxnSp>
        <p:nvCxnSpPr>
          <p:cNvPr id="571" name="Google Shape;571;p16"/>
          <p:cNvCxnSpPr/>
          <p:nvPr/>
        </p:nvCxnSpPr>
        <p:spPr>
          <a:xfrm flipH="1">
            <a:off x="2853008" y="994571"/>
            <a:ext cx="600" cy="706200"/>
          </a:xfrm>
          <a:prstGeom prst="straightConnector1">
            <a:avLst/>
          </a:prstGeom>
          <a:noFill/>
          <a:ln w="28575" cap="flat" cmpd="sng">
            <a:solidFill>
              <a:srgbClr val="0B5394"/>
            </a:solidFill>
            <a:prstDash val="solid"/>
            <a:round/>
            <a:headEnd type="none" w="med" len="med"/>
            <a:tailEnd type="oval" w="med" len="med"/>
          </a:ln>
        </p:spPr>
      </p:cxnSp>
      <p:sp>
        <p:nvSpPr>
          <p:cNvPr id="572" name="Google Shape;572;p16"/>
          <p:cNvSpPr txBox="1"/>
          <p:nvPr/>
        </p:nvSpPr>
        <p:spPr>
          <a:xfrm>
            <a:off x="2450267" y="444848"/>
            <a:ext cx="1157118" cy="40574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600" b="1" dirty="0">
                <a:latin typeface="Calibri"/>
                <a:ea typeface="Calibri"/>
                <a:cs typeface="Calibri"/>
                <a:sym typeface="Calibri"/>
              </a:rPr>
              <a:t>Extremist views: </a:t>
            </a:r>
            <a:r>
              <a:rPr lang="en-GB" sz="600" dirty="0">
                <a:latin typeface="Calibri"/>
                <a:ea typeface="Calibri"/>
                <a:cs typeface="Calibri"/>
                <a:sym typeface="Calibri"/>
              </a:rPr>
              <a:t>What are extremist views? Why do they exist? How do we tackle these views?</a:t>
            </a:r>
            <a:endParaRPr sz="600" b="1" dirty="0">
              <a:latin typeface="Calibri"/>
              <a:ea typeface="Calibri"/>
              <a:cs typeface="Calibri"/>
              <a:sym typeface="Calibri"/>
            </a:endParaRPr>
          </a:p>
        </p:txBody>
      </p:sp>
      <p:cxnSp>
        <p:nvCxnSpPr>
          <p:cNvPr id="573" name="Google Shape;573;p16"/>
          <p:cNvCxnSpPr/>
          <p:nvPr/>
        </p:nvCxnSpPr>
        <p:spPr>
          <a:xfrm>
            <a:off x="3158466" y="1859006"/>
            <a:ext cx="900" cy="457800"/>
          </a:xfrm>
          <a:prstGeom prst="straightConnector1">
            <a:avLst/>
          </a:prstGeom>
          <a:noFill/>
          <a:ln w="28575" cap="flat" cmpd="sng">
            <a:solidFill>
              <a:srgbClr val="0B5394"/>
            </a:solidFill>
            <a:prstDash val="solid"/>
            <a:round/>
            <a:headEnd type="none" w="med" len="med"/>
            <a:tailEnd type="oval" w="med" len="med"/>
          </a:ln>
        </p:spPr>
      </p:cxnSp>
      <p:sp>
        <p:nvSpPr>
          <p:cNvPr id="574" name="Google Shape;574;p16"/>
          <p:cNvSpPr txBox="1"/>
          <p:nvPr/>
        </p:nvSpPr>
        <p:spPr>
          <a:xfrm>
            <a:off x="2493492" y="2254713"/>
            <a:ext cx="881410" cy="37510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00" b="1" dirty="0">
                <a:latin typeface="Calibri"/>
                <a:ea typeface="Calibri"/>
                <a:cs typeface="Calibri"/>
                <a:sym typeface="Calibri"/>
              </a:rPr>
              <a:t>Peace– </a:t>
            </a:r>
            <a:r>
              <a:rPr lang="en-GB" sz="600" dirty="0">
                <a:latin typeface="Calibri"/>
                <a:ea typeface="Calibri"/>
                <a:cs typeface="Calibri"/>
                <a:sym typeface="Calibri"/>
              </a:rPr>
              <a:t>The last tasks in this unit focus on trying to live peacefully. But first we explore why peace is so hard to achieve.</a:t>
            </a:r>
            <a:endParaRPr sz="600" dirty="0">
              <a:latin typeface="Calibri"/>
              <a:ea typeface="Calibri"/>
              <a:cs typeface="Calibri"/>
              <a:sym typeface="Calibri"/>
            </a:endParaRPr>
          </a:p>
        </p:txBody>
      </p:sp>
      <p:sp>
        <p:nvSpPr>
          <p:cNvPr id="576" name="Google Shape;576;p16"/>
          <p:cNvSpPr txBox="1"/>
          <p:nvPr/>
        </p:nvSpPr>
        <p:spPr>
          <a:xfrm>
            <a:off x="3225507" y="2302318"/>
            <a:ext cx="1230357" cy="19175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00" b="1" dirty="0">
                <a:latin typeface="Calibri"/>
                <a:ea typeface="Calibri"/>
                <a:cs typeface="Calibri"/>
                <a:sym typeface="Calibri"/>
              </a:rPr>
              <a:t>WHAT IS BELIEF? </a:t>
            </a:r>
            <a:r>
              <a:rPr lang="en-GB" sz="600" dirty="0">
                <a:latin typeface="Calibri"/>
                <a:ea typeface="Calibri"/>
                <a:cs typeface="Calibri"/>
                <a:sym typeface="Calibri"/>
              </a:rPr>
              <a:t>The 2</a:t>
            </a:r>
            <a:r>
              <a:rPr lang="en-GB" sz="600" baseline="30000" dirty="0">
                <a:latin typeface="Calibri"/>
                <a:ea typeface="Calibri"/>
                <a:cs typeface="Calibri"/>
                <a:sym typeface="Calibri"/>
              </a:rPr>
              <a:t>nd</a:t>
            </a:r>
            <a:r>
              <a:rPr lang="en-GB" sz="600" dirty="0">
                <a:latin typeface="Calibri"/>
                <a:ea typeface="Calibri"/>
                <a:cs typeface="Calibri"/>
                <a:sym typeface="Calibri"/>
              </a:rPr>
              <a:t> unit we study in Year 9 focuses on belief. What people believe in, how we gain our moral teachings.</a:t>
            </a:r>
            <a:endParaRPr sz="700" dirty="0">
              <a:latin typeface="Calibri"/>
              <a:ea typeface="Calibri"/>
              <a:cs typeface="Calibri"/>
              <a:sym typeface="Calibri"/>
            </a:endParaRPr>
          </a:p>
        </p:txBody>
      </p:sp>
      <p:cxnSp>
        <p:nvCxnSpPr>
          <p:cNvPr id="577" name="Google Shape;577;p16"/>
          <p:cNvCxnSpPr/>
          <p:nvPr/>
        </p:nvCxnSpPr>
        <p:spPr>
          <a:xfrm>
            <a:off x="3981043" y="1876015"/>
            <a:ext cx="900" cy="457800"/>
          </a:xfrm>
          <a:prstGeom prst="straightConnector1">
            <a:avLst/>
          </a:prstGeom>
          <a:noFill/>
          <a:ln w="28575" cap="flat" cmpd="sng">
            <a:solidFill>
              <a:srgbClr val="0B5394"/>
            </a:solidFill>
            <a:prstDash val="solid"/>
            <a:round/>
            <a:headEnd type="none" w="med" len="med"/>
            <a:tailEnd type="oval" w="med" len="med"/>
          </a:ln>
        </p:spPr>
      </p:cxnSp>
      <p:sp>
        <p:nvSpPr>
          <p:cNvPr id="579" name="Google Shape;579;p16"/>
          <p:cNvSpPr txBox="1"/>
          <p:nvPr/>
        </p:nvSpPr>
        <p:spPr>
          <a:xfrm>
            <a:off x="1520676" y="3066213"/>
            <a:ext cx="1033800" cy="5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600" dirty="0">
              <a:latin typeface="Calibri"/>
              <a:ea typeface="Calibri"/>
              <a:cs typeface="Calibri"/>
              <a:sym typeface="Calibri"/>
            </a:endParaRPr>
          </a:p>
        </p:txBody>
      </p:sp>
      <p:cxnSp>
        <p:nvCxnSpPr>
          <p:cNvPr id="582" name="Google Shape;582;p16"/>
          <p:cNvCxnSpPr/>
          <p:nvPr/>
        </p:nvCxnSpPr>
        <p:spPr>
          <a:xfrm>
            <a:off x="5147813" y="1794729"/>
            <a:ext cx="900" cy="457800"/>
          </a:xfrm>
          <a:prstGeom prst="straightConnector1">
            <a:avLst/>
          </a:prstGeom>
          <a:noFill/>
          <a:ln w="28575" cap="flat" cmpd="sng">
            <a:solidFill>
              <a:srgbClr val="0B5394"/>
            </a:solidFill>
            <a:prstDash val="solid"/>
            <a:round/>
            <a:headEnd type="none" w="med" len="med"/>
            <a:tailEnd type="oval" w="med" len="med"/>
          </a:ln>
        </p:spPr>
      </p:cxnSp>
      <p:cxnSp>
        <p:nvCxnSpPr>
          <p:cNvPr id="583" name="Google Shape;583;p16"/>
          <p:cNvCxnSpPr/>
          <p:nvPr/>
        </p:nvCxnSpPr>
        <p:spPr>
          <a:xfrm>
            <a:off x="5060325" y="1187025"/>
            <a:ext cx="5400" cy="397500"/>
          </a:xfrm>
          <a:prstGeom prst="straightConnector1">
            <a:avLst/>
          </a:prstGeom>
          <a:noFill/>
          <a:ln w="28575" cap="flat" cmpd="sng">
            <a:solidFill>
              <a:srgbClr val="0B5394"/>
            </a:solidFill>
            <a:prstDash val="solid"/>
            <a:round/>
            <a:headEnd type="none" w="med" len="med"/>
            <a:tailEnd type="oval" w="med" len="med"/>
          </a:ln>
        </p:spPr>
      </p:cxnSp>
      <p:sp>
        <p:nvSpPr>
          <p:cNvPr id="584" name="Google Shape;584;p16"/>
          <p:cNvSpPr txBox="1"/>
          <p:nvPr/>
        </p:nvSpPr>
        <p:spPr>
          <a:xfrm>
            <a:off x="4819457" y="2227293"/>
            <a:ext cx="1467797" cy="393000"/>
          </a:xfrm>
          <a:prstGeom prst="rect">
            <a:avLst/>
          </a:prstGeom>
          <a:noFill/>
          <a:ln>
            <a:noFill/>
          </a:ln>
        </p:spPr>
        <p:txBody>
          <a:bodyPr spcFirstLastPara="1" wrap="square" lIns="91425" tIns="91425" rIns="91425" bIns="91425" anchor="t" anchorCtr="0">
            <a:noAutofit/>
          </a:bodyPr>
          <a:lstStyle/>
          <a:p>
            <a:pPr lvl="0"/>
            <a:r>
              <a:rPr lang="en-GB" sz="600" b="1" dirty="0">
                <a:latin typeface="Calibri" panose="020F0502020204030204" pitchFamily="34" charset="0"/>
                <a:cs typeface="Calibri" panose="020F0502020204030204" pitchFamily="34" charset="0"/>
              </a:rPr>
              <a:t> ISLAM: </a:t>
            </a:r>
            <a:r>
              <a:rPr lang="en-GB" sz="600" dirty="0">
                <a:latin typeface="Calibri" panose="020F0502020204030204" pitchFamily="34" charset="0"/>
                <a:cs typeface="Calibri" panose="020F0502020204030204" pitchFamily="34" charset="0"/>
              </a:rPr>
              <a:t>The next unit we study focusses on Islam. Here we tackle misconceptions as well as focussing on the main core beliefs of the religion.</a:t>
            </a:r>
            <a:endParaRPr sz="600" dirty="0">
              <a:latin typeface="Calibri" panose="020F0502020204030204" pitchFamily="34" charset="0"/>
              <a:ea typeface="Calibri"/>
              <a:cs typeface="Calibri" panose="020F0502020204030204" pitchFamily="34" charset="0"/>
              <a:sym typeface="Calibri"/>
            </a:endParaRPr>
          </a:p>
        </p:txBody>
      </p:sp>
      <p:cxnSp>
        <p:nvCxnSpPr>
          <p:cNvPr id="586" name="Google Shape;586;p16"/>
          <p:cNvCxnSpPr/>
          <p:nvPr/>
        </p:nvCxnSpPr>
        <p:spPr>
          <a:xfrm flipH="1">
            <a:off x="5801758" y="1032671"/>
            <a:ext cx="600" cy="706200"/>
          </a:xfrm>
          <a:prstGeom prst="straightConnector1">
            <a:avLst/>
          </a:prstGeom>
          <a:noFill/>
          <a:ln w="28575" cap="flat" cmpd="sng">
            <a:solidFill>
              <a:srgbClr val="0B5394"/>
            </a:solidFill>
            <a:prstDash val="solid"/>
            <a:round/>
            <a:headEnd type="none" w="med" len="med"/>
            <a:tailEnd type="oval" w="med" len="med"/>
          </a:ln>
        </p:spPr>
      </p:cxnSp>
      <p:sp>
        <p:nvSpPr>
          <p:cNvPr id="587" name="Google Shape;587;p16"/>
          <p:cNvSpPr txBox="1"/>
          <p:nvPr/>
        </p:nvSpPr>
        <p:spPr>
          <a:xfrm>
            <a:off x="5780525" y="639675"/>
            <a:ext cx="954600" cy="3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700" dirty="0">
              <a:latin typeface="Calibri"/>
              <a:ea typeface="Calibri"/>
              <a:cs typeface="Calibri"/>
              <a:sym typeface="Calibri"/>
            </a:endParaRPr>
          </a:p>
        </p:txBody>
      </p:sp>
      <p:pic>
        <p:nvPicPr>
          <p:cNvPr id="588" name="Google Shape;588;p16"/>
          <p:cNvPicPr preferRelativeResize="0"/>
          <p:nvPr/>
        </p:nvPicPr>
        <p:blipFill>
          <a:blip r:embed="rId8">
            <a:alphaModFix/>
          </a:blip>
          <a:stretch>
            <a:fillRect/>
          </a:stretch>
        </p:blipFill>
        <p:spPr>
          <a:xfrm>
            <a:off x="4219784" y="6258889"/>
            <a:ext cx="581100" cy="490303"/>
          </a:xfrm>
          <a:prstGeom prst="rect">
            <a:avLst/>
          </a:prstGeom>
          <a:noFill/>
          <a:ln>
            <a:noFill/>
          </a:ln>
        </p:spPr>
      </p:pic>
      <p:sp>
        <p:nvSpPr>
          <p:cNvPr id="590" name="Google Shape;590;p16"/>
          <p:cNvSpPr txBox="1"/>
          <p:nvPr/>
        </p:nvSpPr>
        <p:spPr>
          <a:xfrm>
            <a:off x="6221544" y="908952"/>
            <a:ext cx="1337952" cy="515547"/>
          </a:xfrm>
          <a:prstGeom prst="rect">
            <a:avLst/>
          </a:prstGeom>
          <a:noFill/>
          <a:ln>
            <a:noFill/>
          </a:ln>
        </p:spPr>
        <p:txBody>
          <a:bodyPr spcFirstLastPara="1" wrap="square" lIns="91425" tIns="91425" rIns="91425" bIns="91425" anchor="t" anchorCtr="0">
            <a:noAutofit/>
          </a:bodyPr>
          <a:lstStyle/>
          <a:p>
            <a:pPr lvl="0"/>
            <a:r>
              <a:rPr lang="en-GB" sz="600" b="1" dirty="0">
                <a:latin typeface="Calibri" panose="020F0502020204030204" pitchFamily="34" charset="0"/>
                <a:cs typeface="Calibri" panose="020F0502020204030204" pitchFamily="34" charset="0"/>
              </a:rPr>
              <a:t>Allah and Muhammad: </a:t>
            </a:r>
            <a:r>
              <a:rPr lang="en-GB" sz="600" dirty="0">
                <a:latin typeface="Calibri" panose="020F0502020204030204" pitchFamily="34" charset="0"/>
                <a:cs typeface="Calibri" panose="020F0502020204030204" pitchFamily="34" charset="0"/>
              </a:rPr>
              <a:t>We focus on these key religious figures within Islam. Focussing on the morals and teachings they provide.</a:t>
            </a:r>
          </a:p>
        </p:txBody>
      </p:sp>
      <p:cxnSp>
        <p:nvCxnSpPr>
          <p:cNvPr id="591" name="Google Shape;591;p16"/>
          <p:cNvCxnSpPr/>
          <p:nvPr/>
        </p:nvCxnSpPr>
        <p:spPr>
          <a:xfrm flipH="1">
            <a:off x="6510001" y="1365035"/>
            <a:ext cx="9674" cy="368665"/>
          </a:xfrm>
          <a:prstGeom prst="straightConnector1">
            <a:avLst/>
          </a:prstGeom>
          <a:noFill/>
          <a:ln w="28575" cap="flat" cmpd="sng">
            <a:solidFill>
              <a:srgbClr val="0B5394"/>
            </a:solidFill>
            <a:prstDash val="solid"/>
            <a:round/>
            <a:headEnd type="none" w="med" len="med"/>
            <a:tailEnd type="oval" w="med" len="med"/>
          </a:ln>
        </p:spPr>
      </p:cxnSp>
      <p:sp>
        <p:nvSpPr>
          <p:cNvPr id="596" name="Google Shape;596;p16"/>
          <p:cNvSpPr txBox="1"/>
          <p:nvPr/>
        </p:nvSpPr>
        <p:spPr>
          <a:xfrm>
            <a:off x="7175938" y="1639575"/>
            <a:ext cx="1484076" cy="56444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600" b="1" dirty="0">
                <a:latin typeface="Calibri"/>
                <a:ea typeface="Calibri"/>
                <a:cs typeface="Calibri"/>
                <a:sym typeface="Calibri"/>
              </a:rPr>
              <a:t>The Five Pillars of Islam: </a:t>
            </a:r>
            <a:r>
              <a:rPr lang="en-GB" sz="600" dirty="0">
                <a:latin typeface="Calibri"/>
                <a:ea typeface="Calibri"/>
                <a:cs typeface="Calibri"/>
                <a:sym typeface="Calibri"/>
              </a:rPr>
              <a:t>What are they? Why are they important? How do Muslims use them?</a:t>
            </a:r>
            <a:endParaRPr lang="en-GB" sz="600" b="1" dirty="0">
              <a:latin typeface="Calibri"/>
              <a:ea typeface="Calibri"/>
              <a:cs typeface="Calibri"/>
              <a:sym typeface="Calibri"/>
            </a:endParaRPr>
          </a:p>
          <a:p>
            <a:pPr marL="0" lvl="0" indent="0" algn="l" rtl="0">
              <a:spcBef>
                <a:spcPts val="0"/>
              </a:spcBef>
              <a:spcAft>
                <a:spcPts val="0"/>
              </a:spcAft>
              <a:buNone/>
            </a:pPr>
            <a:endParaRPr sz="700" dirty="0">
              <a:latin typeface="Calibri"/>
              <a:ea typeface="Calibri"/>
              <a:cs typeface="Calibri"/>
              <a:sym typeface="Calibri"/>
            </a:endParaRPr>
          </a:p>
        </p:txBody>
      </p:sp>
      <p:cxnSp>
        <p:nvCxnSpPr>
          <p:cNvPr id="599" name="Google Shape;599;p16"/>
          <p:cNvCxnSpPr/>
          <p:nvPr/>
        </p:nvCxnSpPr>
        <p:spPr>
          <a:xfrm flipH="1">
            <a:off x="6646024" y="2342204"/>
            <a:ext cx="651900" cy="5100"/>
          </a:xfrm>
          <a:prstGeom prst="straightConnector1">
            <a:avLst/>
          </a:prstGeom>
          <a:noFill/>
          <a:ln w="28575" cap="flat" cmpd="sng">
            <a:solidFill>
              <a:srgbClr val="0B5394"/>
            </a:solidFill>
            <a:prstDash val="solid"/>
            <a:round/>
            <a:headEnd type="none" w="med" len="med"/>
            <a:tailEnd type="oval" w="med" len="med"/>
          </a:ln>
        </p:spPr>
      </p:cxnSp>
      <p:sp>
        <p:nvSpPr>
          <p:cNvPr id="600" name="Google Shape;600;p16"/>
          <p:cNvSpPr txBox="1"/>
          <p:nvPr/>
        </p:nvSpPr>
        <p:spPr>
          <a:xfrm>
            <a:off x="5268676" y="3863561"/>
            <a:ext cx="1752241" cy="475501"/>
          </a:xfrm>
          <a:prstGeom prst="rect">
            <a:avLst/>
          </a:prstGeom>
          <a:noFill/>
          <a:ln>
            <a:noFill/>
          </a:ln>
        </p:spPr>
        <p:txBody>
          <a:bodyPr spcFirstLastPara="1" wrap="square" lIns="91425" tIns="91425" rIns="91425" bIns="91425" anchor="t" anchorCtr="0">
            <a:noAutofit/>
          </a:bodyPr>
          <a:lstStyle/>
          <a:p>
            <a:r>
              <a:rPr lang="en-GB" sz="600" b="1" dirty="0">
                <a:latin typeface="Calibri" panose="020F0502020204030204" pitchFamily="34" charset="0"/>
                <a:ea typeface="Calibri"/>
                <a:cs typeface="Calibri" panose="020F0502020204030204" pitchFamily="34" charset="0"/>
                <a:sym typeface="Calibri"/>
              </a:rPr>
              <a:t>A song for Jenny: </a:t>
            </a:r>
            <a:r>
              <a:rPr lang="en-GB" sz="600" dirty="0">
                <a:latin typeface="Calibri" panose="020F0502020204030204" pitchFamily="34" charset="0"/>
                <a:ea typeface="Calibri"/>
                <a:cs typeface="Calibri" panose="020F0502020204030204" pitchFamily="34" charset="0"/>
                <a:sym typeface="Calibri"/>
              </a:rPr>
              <a:t>We will study the example of one of the victims from the terrorist attacks in London and how her family struggled to forgive her killers</a:t>
            </a:r>
            <a:r>
              <a:rPr lang="en-GB" sz="600" dirty="0">
                <a:latin typeface="Calibri" panose="020F0502020204030204" pitchFamily="34" charset="0"/>
                <a:ea typeface="Calibri"/>
                <a:cs typeface="Calibri" panose="020F0502020204030204" pitchFamily="34" charset="0"/>
              </a:rPr>
              <a:t>.</a:t>
            </a:r>
            <a:r>
              <a:rPr lang="en-GB" sz="600" dirty="0">
                <a:latin typeface="Calibri" panose="020F0502020204030204" pitchFamily="34" charset="0"/>
                <a:cs typeface="Calibri" panose="020F0502020204030204" pitchFamily="34" charset="0"/>
              </a:rPr>
              <a:t> </a:t>
            </a:r>
          </a:p>
          <a:p>
            <a:pPr marL="0" lvl="0" indent="0" algn="ctr" rtl="0">
              <a:spcBef>
                <a:spcPts val="0"/>
              </a:spcBef>
              <a:spcAft>
                <a:spcPts val="0"/>
              </a:spcAft>
              <a:buNone/>
            </a:pPr>
            <a:endParaRPr sz="600" dirty="0">
              <a:latin typeface="Calibri" panose="020F0502020204030204" pitchFamily="34" charset="0"/>
              <a:ea typeface="Calibri"/>
              <a:cs typeface="Calibri" panose="020F0502020204030204" pitchFamily="34" charset="0"/>
              <a:sym typeface="Calibri"/>
            </a:endParaRPr>
          </a:p>
        </p:txBody>
      </p:sp>
      <p:cxnSp>
        <p:nvCxnSpPr>
          <p:cNvPr id="604" name="Google Shape;604;p16"/>
          <p:cNvCxnSpPr/>
          <p:nvPr/>
        </p:nvCxnSpPr>
        <p:spPr>
          <a:xfrm flipH="1">
            <a:off x="6762226" y="2817561"/>
            <a:ext cx="651900" cy="5100"/>
          </a:xfrm>
          <a:prstGeom prst="straightConnector1">
            <a:avLst/>
          </a:prstGeom>
          <a:noFill/>
          <a:ln w="28575" cap="flat" cmpd="sng">
            <a:solidFill>
              <a:srgbClr val="0B5394"/>
            </a:solidFill>
            <a:prstDash val="solid"/>
            <a:round/>
            <a:headEnd type="none" w="med" len="med"/>
            <a:tailEnd type="oval" w="med" len="med"/>
          </a:ln>
        </p:spPr>
      </p:cxnSp>
      <p:sp>
        <p:nvSpPr>
          <p:cNvPr id="605" name="Google Shape;605;p16"/>
          <p:cNvSpPr txBox="1"/>
          <p:nvPr/>
        </p:nvSpPr>
        <p:spPr>
          <a:xfrm>
            <a:off x="7278337" y="2105603"/>
            <a:ext cx="1478294" cy="3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600" b="1" dirty="0">
                <a:latin typeface="Calibri"/>
                <a:ea typeface="Calibri"/>
                <a:cs typeface="Calibri"/>
                <a:sym typeface="Calibri"/>
              </a:rPr>
              <a:t>FORGIVENESS - </a:t>
            </a:r>
            <a:r>
              <a:rPr lang="en-GB" sz="600" dirty="0">
                <a:latin typeface="Calibri"/>
                <a:ea typeface="Calibri"/>
                <a:cs typeface="Calibri"/>
                <a:sym typeface="Calibri"/>
              </a:rPr>
              <a:t> The final unit in Year 9 focusses on forgiveness and tackles how forgiveness can be so hard in some circumstances.</a:t>
            </a:r>
            <a:endParaRPr sz="600" b="1" dirty="0">
              <a:latin typeface="Calibri"/>
              <a:ea typeface="Calibri"/>
              <a:cs typeface="Calibri"/>
              <a:sym typeface="Calibri"/>
            </a:endParaRPr>
          </a:p>
        </p:txBody>
      </p:sp>
      <p:cxnSp>
        <p:nvCxnSpPr>
          <p:cNvPr id="607" name="Google Shape;607;p16"/>
          <p:cNvCxnSpPr/>
          <p:nvPr/>
        </p:nvCxnSpPr>
        <p:spPr>
          <a:xfrm rot="10800000" flipH="1">
            <a:off x="6000351" y="3404592"/>
            <a:ext cx="2100" cy="524100"/>
          </a:xfrm>
          <a:prstGeom prst="straightConnector1">
            <a:avLst/>
          </a:prstGeom>
          <a:noFill/>
          <a:ln w="28575" cap="flat" cmpd="sng">
            <a:solidFill>
              <a:srgbClr val="0B5394"/>
            </a:solidFill>
            <a:prstDash val="solid"/>
            <a:round/>
            <a:headEnd type="none" w="med" len="med"/>
            <a:tailEnd type="oval" w="med" len="med"/>
          </a:ln>
        </p:spPr>
      </p:cxnSp>
      <p:sp>
        <p:nvSpPr>
          <p:cNvPr id="611" name="Google Shape;611;p16"/>
          <p:cNvSpPr txBox="1"/>
          <p:nvPr/>
        </p:nvSpPr>
        <p:spPr>
          <a:xfrm>
            <a:off x="5411456" y="536092"/>
            <a:ext cx="1038847" cy="601483"/>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600" b="1" dirty="0">
                <a:latin typeface="Calibri"/>
                <a:ea typeface="Calibri"/>
                <a:cs typeface="Calibri"/>
                <a:sym typeface="Calibri"/>
              </a:rPr>
              <a:t>The Qur’an: </a:t>
            </a:r>
            <a:r>
              <a:rPr lang="en-GB" sz="600" dirty="0">
                <a:latin typeface="Calibri"/>
                <a:ea typeface="Calibri"/>
                <a:cs typeface="Calibri"/>
                <a:sym typeface="Calibri"/>
              </a:rPr>
              <a:t>What is the Muslim Holy book? What religious figures are important in their religion?</a:t>
            </a:r>
            <a:endParaRPr sz="700" dirty="0">
              <a:latin typeface="Calibri"/>
              <a:ea typeface="Calibri"/>
              <a:cs typeface="Calibri"/>
              <a:sym typeface="Calibri"/>
            </a:endParaRPr>
          </a:p>
        </p:txBody>
      </p:sp>
      <p:pic>
        <p:nvPicPr>
          <p:cNvPr id="612" name="Google Shape;612;p16"/>
          <p:cNvPicPr preferRelativeResize="0"/>
          <p:nvPr/>
        </p:nvPicPr>
        <p:blipFill>
          <a:blip r:embed="rId9">
            <a:alphaModFix/>
          </a:blip>
          <a:stretch>
            <a:fillRect/>
          </a:stretch>
        </p:blipFill>
        <p:spPr>
          <a:xfrm>
            <a:off x="8044577" y="3201143"/>
            <a:ext cx="722400" cy="511692"/>
          </a:xfrm>
          <a:prstGeom prst="rect">
            <a:avLst/>
          </a:prstGeom>
          <a:noFill/>
          <a:ln>
            <a:noFill/>
          </a:ln>
        </p:spPr>
      </p:pic>
      <p:cxnSp>
        <p:nvCxnSpPr>
          <p:cNvPr id="614" name="Google Shape;614;p16"/>
          <p:cNvCxnSpPr/>
          <p:nvPr/>
        </p:nvCxnSpPr>
        <p:spPr>
          <a:xfrm rot="10800000" flipH="1">
            <a:off x="3543685" y="3434373"/>
            <a:ext cx="4800" cy="428700"/>
          </a:xfrm>
          <a:prstGeom prst="straightConnector1">
            <a:avLst/>
          </a:prstGeom>
          <a:noFill/>
          <a:ln w="28575" cap="flat" cmpd="sng">
            <a:solidFill>
              <a:srgbClr val="0B5394"/>
            </a:solidFill>
            <a:prstDash val="solid"/>
            <a:round/>
            <a:headEnd type="none" w="med" len="med"/>
            <a:tailEnd type="oval" w="med" len="med"/>
          </a:ln>
        </p:spPr>
      </p:cxnSp>
      <p:cxnSp>
        <p:nvCxnSpPr>
          <p:cNvPr id="619" name="Google Shape;619;p16"/>
          <p:cNvCxnSpPr/>
          <p:nvPr/>
        </p:nvCxnSpPr>
        <p:spPr>
          <a:xfrm>
            <a:off x="5273954" y="3035969"/>
            <a:ext cx="5400" cy="397500"/>
          </a:xfrm>
          <a:prstGeom prst="straightConnector1">
            <a:avLst/>
          </a:prstGeom>
          <a:noFill/>
          <a:ln w="28575" cap="flat" cmpd="sng">
            <a:solidFill>
              <a:srgbClr val="0B5394"/>
            </a:solidFill>
            <a:prstDash val="solid"/>
            <a:round/>
            <a:headEnd type="none" w="med" len="med"/>
            <a:tailEnd type="oval" w="med" len="med"/>
          </a:ln>
        </p:spPr>
      </p:cxnSp>
      <p:cxnSp>
        <p:nvCxnSpPr>
          <p:cNvPr id="627" name="Google Shape;627;p16"/>
          <p:cNvCxnSpPr/>
          <p:nvPr/>
        </p:nvCxnSpPr>
        <p:spPr>
          <a:xfrm rot="10800000" flipH="1">
            <a:off x="1846500" y="3742975"/>
            <a:ext cx="751800" cy="600"/>
          </a:xfrm>
          <a:prstGeom prst="straightConnector1">
            <a:avLst/>
          </a:prstGeom>
          <a:noFill/>
          <a:ln w="28575" cap="flat" cmpd="sng">
            <a:solidFill>
              <a:srgbClr val="0B5394"/>
            </a:solidFill>
            <a:prstDash val="solid"/>
            <a:round/>
            <a:headEnd type="none" w="med" len="med"/>
            <a:tailEnd type="oval" w="med" len="med"/>
          </a:ln>
        </p:spPr>
      </p:cxnSp>
      <p:sp>
        <p:nvSpPr>
          <p:cNvPr id="628" name="Google Shape;628;p16"/>
          <p:cNvSpPr txBox="1"/>
          <p:nvPr/>
        </p:nvSpPr>
        <p:spPr>
          <a:xfrm>
            <a:off x="742930" y="3223651"/>
            <a:ext cx="1727320" cy="68691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00" b="1" dirty="0">
                <a:latin typeface="Calibri"/>
                <a:ea typeface="Calibri"/>
                <a:cs typeface="Calibri"/>
                <a:sym typeface="Calibri"/>
              </a:rPr>
              <a:t>The purpose of punishments – </a:t>
            </a:r>
            <a:r>
              <a:rPr lang="en-GB" sz="600" dirty="0">
                <a:latin typeface="Calibri"/>
                <a:ea typeface="Calibri"/>
                <a:cs typeface="Calibri"/>
                <a:sym typeface="Calibri"/>
              </a:rPr>
              <a:t>the first three lessons explore the concepts of why we need laws in  the first place. The types of punishments used and the purpose that these have for society.</a:t>
            </a:r>
            <a:endParaRPr sz="600" b="1" dirty="0">
              <a:latin typeface="Calibri"/>
              <a:ea typeface="Calibri"/>
              <a:cs typeface="Calibri"/>
              <a:sym typeface="Calibri"/>
            </a:endParaRPr>
          </a:p>
        </p:txBody>
      </p:sp>
      <p:sp>
        <p:nvSpPr>
          <p:cNvPr id="631" name="Google Shape;631;p16"/>
          <p:cNvSpPr txBox="1"/>
          <p:nvPr/>
        </p:nvSpPr>
        <p:spPr>
          <a:xfrm>
            <a:off x="1781978" y="5546511"/>
            <a:ext cx="1130417" cy="56262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dirty="0">
                <a:latin typeface="Calibri"/>
                <a:ea typeface="Calibri"/>
                <a:cs typeface="Calibri"/>
                <a:sym typeface="Calibri"/>
              </a:rPr>
              <a:t>Religious views towards Human Rights: </a:t>
            </a:r>
            <a:r>
              <a:rPr lang="en-GB" sz="700" dirty="0">
                <a:latin typeface="Calibri"/>
                <a:ea typeface="Calibri"/>
                <a:cs typeface="Calibri"/>
                <a:sym typeface="Calibri"/>
              </a:rPr>
              <a:t>We explore the Christian and Muslim view towards human rights and again focus on the teachings in the Bible and Qur’an.</a:t>
            </a:r>
            <a:endParaRPr sz="700" b="1" dirty="0">
              <a:latin typeface="Calibri"/>
              <a:ea typeface="Calibri"/>
              <a:cs typeface="Calibri"/>
              <a:sym typeface="Calibri"/>
            </a:endParaRPr>
          </a:p>
        </p:txBody>
      </p:sp>
      <p:cxnSp>
        <p:nvCxnSpPr>
          <p:cNvPr id="632" name="Google Shape;632;p16"/>
          <p:cNvCxnSpPr/>
          <p:nvPr/>
        </p:nvCxnSpPr>
        <p:spPr>
          <a:xfrm flipH="1" flipV="1">
            <a:off x="6730081" y="1945545"/>
            <a:ext cx="508748" cy="56"/>
          </a:xfrm>
          <a:prstGeom prst="straightConnector1">
            <a:avLst/>
          </a:prstGeom>
          <a:noFill/>
          <a:ln w="28575" cap="flat" cmpd="sng">
            <a:solidFill>
              <a:srgbClr val="0B5394"/>
            </a:solidFill>
            <a:prstDash val="solid"/>
            <a:round/>
            <a:headEnd type="none" w="med" len="med"/>
            <a:tailEnd type="oval" w="med" len="med"/>
          </a:ln>
        </p:spPr>
      </p:cxnSp>
      <p:pic>
        <p:nvPicPr>
          <p:cNvPr id="633" name="Google Shape;633;p16"/>
          <p:cNvPicPr preferRelativeResize="0"/>
          <p:nvPr/>
        </p:nvPicPr>
        <p:blipFill>
          <a:blip r:embed="rId10">
            <a:clrChange>
              <a:clrFrom>
                <a:srgbClr val="FFFFFF"/>
              </a:clrFrom>
              <a:clrTo>
                <a:srgbClr val="FFFFFF">
                  <a:alpha val="0"/>
                </a:srgbClr>
              </a:clrTo>
            </a:clrChange>
            <a:alphaModFix/>
          </a:blip>
          <a:stretch>
            <a:fillRect/>
          </a:stretch>
        </p:blipFill>
        <p:spPr>
          <a:xfrm>
            <a:off x="8242972" y="4909392"/>
            <a:ext cx="561975" cy="561975"/>
          </a:xfrm>
          <a:prstGeom prst="rect">
            <a:avLst/>
          </a:prstGeom>
          <a:noFill/>
          <a:ln>
            <a:noFill/>
          </a:ln>
        </p:spPr>
      </p:pic>
      <p:pic>
        <p:nvPicPr>
          <p:cNvPr id="634" name="Google Shape;634;p16"/>
          <p:cNvPicPr preferRelativeResize="0"/>
          <p:nvPr/>
        </p:nvPicPr>
        <p:blipFill>
          <a:blip r:embed="rId11">
            <a:clrChange>
              <a:clrFrom>
                <a:srgbClr val="FFFFFF"/>
              </a:clrFrom>
              <a:clrTo>
                <a:srgbClr val="FFFFFF">
                  <a:alpha val="0"/>
                </a:srgbClr>
              </a:clrTo>
            </a:clrChange>
            <a:alphaModFix/>
          </a:blip>
          <a:stretch>
            <a:fillRect/>
          </a:stretch>
        </p:blipFill>
        <p:spPr>
          <a:xfrm>
            <a:off x="3111637" y="2706963"/>
            <a:ext cx="820374" cy="510151"/>
          </a:xfrm>
          <a:prstGeom prst="rect">
            <a:avLst/>
          </a:prstGeom>
          <a:noFill/>
          <a:ln>
            <a:noFill/>
          </a:ln>
        </p:spPr>
      </p:pic>
      <p:sp>
        <p:nvSpPr>
          <p:cNvPr id="635" name="Google Shape;635;p16"/>
          <p:cNvSpPr txBox="1"/>
          <p:nvPr/>
        </p:nvSpPr>
        <p:spPr>
          <a:xfrm>
            <a:off x="292825" y="4134525"/>
            <a:ext cx="1496400" cy="3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600" dirty="0">
              <a:latin typeface="Calibri"/>
              <a:ea typeface="Calibri"/>
              <a:cs typeface="Calibri"/>
              <a:sym typeface="Calibri"/>
            </a:endParaRPr>
          </a:p>
        </p:txBody>
      </p:sp>
      <p:cxnSp>
        <p:nvCxnSpPr>
          <p:cNvPr id="636" name="Google Shape;636;p16"/>
          <p:cNvCxnSpPr/>
          <p:nvPr/>
        </p:nvCxnSpPr>
        <p:spPr>
          <a:xfrm rot="10800000" flipH="1">
            <a:off x="1748522" y="4566186"/>
            <a:ext cx="531600" cy="3300"/>
          </a:xfrm>
          <a:prstGeom prst="straightConnector1">
            <a:avLst/>
          </a:prstGeom>
          <a:noFill/>
          <a:ln w="28575" cap="flat" cmpd="sng">
            <a:solidFill>
              <a:srgbClr val="0B5394"/>
            </a:solidFill>
            <a:prstDash val="solid"/>
            <a:round/>
            <a:headEnd type="none" w="med" len="med"/>
            <a:tailEnd type="oval" w="med" len="med"/>
          </a:ln>
        </p:spPr>
      </p:cxnSp>
      <p:cxnSp>
        <p:nvCxnSpPr>
          <p:cNvPr id="637" name="Google Shape;637;p16"/>
          <p:cNvCxnSpPr/>
          <p:nvPr/>
        </p:nvCxnSpPr>
        <p:spPr>
          <a:xfrm rot="10800000" flipH="1">
            <a:off x="1871834" y="4963725"/>
            <a:ext cx="531600" cy="3300"/>
          </a:xfrm>
          <a:prstGeom prst="straightConnector1">
            <a:avLst/>
          </a:prstGeom>
          <a:noFill/>
          <a:ln w="28575" cap="flat" cmpd="sng">
            <a:solidFill>
              <a:srgbClr val="0B5394"/>
            </a:solidFill>
            <a:prstDash val="solid"/>
            <a:round/>
            <a:headEnd type="none" w="med" len="med"/>
            <a:tailEnd type="oval" w="med" len="med"/>
          </a:ln>
        </p:spPr>
      </p:cxnSp>
      <p:sp>
        <p:nvSpPr>
          <p:cNvPr id="638" name="Google Shape;638;p16"/>
          <p:cNvSpPr txBox="1"/>
          <p:nvPr/>
        </p:nvSpPr>
        <p:spPr>
          <a:xfrm>
            <a:off x="1014462" y="4973895"/>
            <a:ext cx="12840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600" b="1" dirty="0">
                <a:latin typeface="Calibri"/>
                <a:ea typeface="Calibri"/>
                <a:cs typeface="Calibri"/>
                <a:sym typeface="Calibri"/>
              </a:rPr>
              <a:t>HUMAN RIGHTS: </a:t>
            </a:r>
            <a:r>
              <a:rPr lang="en-GB" sz="600" dirty="0">
                <a:latin typeface="Calibri"/>
                <a:ea typeface="Calibri"/>
                <a:cs typeface="Calibri"/>
                <a:sym typeface="Calibri"/>
              </a:rPr>
              <a:t>Our second topic identifies the issues surrounding human rights and the abuse of these rights.</a:t>
            </a:r>
            <a:r>
              <a:rPr lang="en-GB" sz="600" b="1" dirty="0">
                <a:latin typeface="Calibri"/>
                <a:ea typeface="Calibri"/>
                <a:cs typeface="Calibri"/>
                <a:sym typeface="Calibri"/>
              </a:rPr>
              <a:t> </a:t>
            </a:r>
            <a:endParaRPr sz="600" b="1" dirty="0">
              <a:latin typeface="Calibri"/>
              <a:ea typeface="Calibri"/>
              <a:cs typeface="Calibri"/>
              <a:sym typeface="Calibri"/>
            </a:endParaRPr>
          </a:p>
        </p:txBody>
      </p:sp>
      <p:pic>
        <p:nvPicPr>
          <p:cNvPr id="639" name="Google Shape;639;p16"/>
          <p:cNvPicPr preferRelativeResize="0"/>
          <p:nvPr/>
        </p:nvPicPr>
        <p:blipFill>
          <a:blip r:embed="rId12">
            <a:alphaModFix/>
          </a:blip>
          <a:stretch>
            <a:fillRect/>
          </a:stretch>
        </p:blipFill>
        <p:spPr>
          <a:xfrm>
            <a:off x="707425" y="5243362"/>
            <a:ext cx="329003" cy="269600"/>
          </a:xfrm>
          <a:prstGeom prst="rect">
            <a:avLst/>
          </a:prstGeom>
          <a:noFill/>
          <a:ln>
            <a:noFill/>
          </a:ln>
        </p:spPr>
      </p:pic>
      <p:sp>
        <p:nvSpPr>
          <p:cNvPr id="647" name="Google Shape;647;p16"/>
          <p:cNvSpPr txBox="1"/>
          <p:nvPr/>
        </p:nvSpPr>
        <p:spPr>
          <a:xfrm>
            <a:off x="6288274" y="5779425"/>
            <a:ext cx="1392685" cy="98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00" b="1" dirty="0">
                <a:latin typeface="Calibri"/>
                <a:ea typeface="Calibri"/>
                <a:cs typeface="Calibri"/>
                <a:sym typeface="Calibri"/>
              </a:rPr>
              <a:t>Rules for war</a:t>
            </a:r>
            <a:r>
              <a:rPr lang="en-GB" sz="600" dirty="0">
                <a:latin typeface="Calibri"/>
                <a:ea typeface="Calibri"/>
                <a:cs typeface="Calibri"/>
                <a:sym typeface="Calibri"/>
              </a:rPr>
              <a:t>: We investigate the difference between a “just” war and a “holy” war and look at the different rules for engagement for Christians and Muslims.</a:t>
            </a:r>
            <a:endParaRPr sz="600" dirty="0">
              <a:latin typeface="Calibri"/>
              <a:ea typeface="Calibri"/>
              <a:cs typeface="Calibri"/>
              <a:sym typeface="Calibri"/>
            </a:endParaRPr>
          </a:p>
        </p:txBody>
      </p:sp>
      <p:sp>
        <p:nvSpPr>
          <p:cNvPr id="648" name="Google Shape;648;p16"/>
          <p:cNvSpPr txBox="1"/>
          <p:nvPr/>
        </p:nvSpPr>
        <p:spPr>
          <a:xfrm>
            <a:off x="7743208" y="5704606"/>
            <a:ext cx="1209407" cy="511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600" b="1" dirty="0">
                <a:latin typeface="Calibri"/>
                <a:ea typeface="Calibri"/>
                <a:cs typeface="Calibri"/>
                <a:sym typeface="Calibri"/>
              </a:rPr>
              <a:t>Why is world peace so hard to achieve? </a:t>
            </a:r>
            <a:r>
              <a:rPr lang="en-GB" sz="600" dirty="0">
                <a:latin typeface="Calibri"/>
                <a:ea typeface="Calibri"/>
                <a:cs typeface="Calibri"/>
                <a:sym typeface="Calibri"/>
              </a:rPr>
              <a:t>Our final lesson culminates around the issue of why peace is such a hard thing to achieve and what could religious and non religious people do to improve relations.</a:t>
            </a:r>
            <a:endParaRPr sz="600" b="1" dirty="0">
              <a:latin typeface="Calibri"/>
              <a:ea typeface="Calibri"/>
              <a:cs typeface="Calibri"/>
              <a:sym typeface="Calibri"/>
            </a:endParaRPr>
          </a:p>
          <a:p>
            <a:pPr marL="0" lvl="0" indent="0" algn="ctr" rtl="0">
              <a:lnSpc>
                <a:spcPct val="115000"/>
              </a:lnSpc>
              <a:spcBef>
                <a:spcPts val="900"/>
              </a:spcBef>
              <a:spcAft>
                <a:spcPts val="900"/>
              </a:spcAft>
              <a:buNone/>
            </a:pPr>
            <a:endParaRPr sz="600" dirty="0">
              <a:latin typeface="Calibri"/>
              <a:ea typeface="Calibri"/>
              <a:cs typeface="Calibri"/>
              <a:sym typeface="Calibri"/>
            </a:endParaRPr>
          </a:p>
        </p:txBody>
      </p:sp>
      <p:sp>
        <p:nvSpPr>
          <p:cNvPr id="649" name="Google Shape;649;p16"/>
          <p:cNvSpPr txBox="1"/>
          <p:nvPr/>
        </p:nvSpPr>
        <p:spPr>
          <a:xfrm>
            <a:off x="7030139" y="3963965"/>
            <a:ext cx="1284000" cy="3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900"/>
              </a:spcAft>
              <a:buNone/>
            </a:pPr>
            <a:r>
              <a:rPr lang="en-GB" sz="600" b="1" dirty="0">
                <a:solidFill>
                  <a:schemeClr val="dk1"/>
                </a:solidFill>
                <a:latin typeface="Calibri"/>
                <a:ea typeface="Calibri"/>
                <a:cs typeface="Calibri"/>
                <a:sym typeface="Calibri"/>
              </a:rPr>
              <a:t>Hotel Rwanda</a:t>
            </a:r>
            <a:r>
              <a:rPr lang="en-GB" sz="600" dirty="0">
                <a:solidFill>
                  <a:schemeClr val="dk1"/>
                </a:solidFill>
                <a:latin typeface="Calibri"/>
                <a:ea typeface="Calibri"/>
                <a:cs typeface="Calibri"/>
                <a:sym typeface="Calibri"/>
              </a:rPr>
              <a:t>: We spend two lessons looking at Hotel Rwanda and the conflicts that arose during the civil war. Focussing on all of the concepts we have covered so far, crime and punishment, human rights etc.</a:t>
            </a:r>
            <a:endParaRPr dirty="0"/>
          </a:p>
        </p:txBody>
      </p:sp>
      <p:cxnSp>
        <p:nvCxnSpPr>
          <p:cNvPr id="650" name="Google Shape;650;p16"/>
          <p:cNvCxnSpPr/>
          <p:nvPr/>
        </p:nvCxnSpPr>
        <p:spPr>
          <a:xfrm flipV="1">
            <a:off x="5012137" y="5350450"/>
            <a:ext cx="1" cy="555064"/>
          </a:xfrm>
          <a:prstGeom prst="straightConnector1">
            <a:avLst/>
          </a:prstGeom>
          <a:noFill/>
          <a:ln w="28575" cap="flat" cmpd="sng">
            <a:solidFill>
              <a:srgbClr val="0B5394"/>
            </a:solidFill>
            <a:prstDash val="solid"/>
            <a:round/>
            <a:headEnd type="none" w="med" len="med"/>
            <a:tailEnd type="oval" w="med" len="med"/>
          </a:ln>
        </p:spPr>
      </p:cxnSp>
      <p:cxnSp>
        <p:nvCxnSpPr>
          <p:cNvPr id="653" name="Google Shape;653;p16"/>
          <p:cNvCxnSpPr/>
          <p:nvPr/>
        </p:nvCxnSpPr>
        <p:spPr>
          <a:xfrm rot="10800000">
            <a:off x="6918077" y="5303713"/>
            <a:ext cx="14400" cy="445500"/>
          </a:xfrm>
          <a:prstGeom prst="straightConnector1">
            <a:avLst/>
          </a:prstGeom>
          <a:noFill/>
          <a:ln w="28575" cap="flat" cmpd="sng">
            <a:solidFill>
              <a:srgbClr val="0B5394"/>
            </a:solidFill>
            <a:prstDash val="solid"/>
            <a:round/>
            <a:headEnd type="none" w="med" len="med"/>
            <a:tailEnd type="oval" w="med" len="med"/>
          </a:ln>
        </p:spPr>
      </p:cxnSp>
      <p:pic>
        <p:nvPicPr>
          <p:cNvPr id="657" name="Google Shape;657;p16"/>
          <p:cNvPicPr preferRelativeResize="0"/>
          <p:nvPr/>
        </p:nvPicPr>
        <p:blipFill rotWithShape="1">
          <a:blip r:embed="rId13">
            <a:alphaModFix/>
          </a:blip>
          <a:srcRect b="25484"/>
          <a:stretch/>
        </p:blipFill>
        <p:spPr>
          <a:xfrm>
            <a:off x="4350071" y="4544307"/>
            <a:ext cx="339682" cy="249152"/>
          </a:xfrm>
          <a:prstGeom prst="rect">
            <a:avLst/>
          </a:prstGeom>
          <a:noFill/>
          <a:ln>
            <a:noFill/>
          </a:ln>
        </p:spPr>
      </p:pic>
      <p:cxnSp>
        <p:nvCxnSpPr>
          <p:cNvPr id="658" name="Google Shape;658;p16"/>
          <p:cNvCxnSpPr/>
          <p:nvPr/>
        </p:nvCxnSpPr>
        <p:spPr>
          <a:xfrm>
            <a:off x="7597267" y="4663191"/>
            <a:ext cx="5400" cy="397500"/>
          </a:xfrm>
          <a:prstGeom prst="straightConnector1">
            <a:avLst/>
          </a:prstGeom>
          <a:noFill/>
          <a:ln w="28575" cap="flat" cmpd="sng">
            <a:solidFill>
              <a:srgbClr val="0B5394"/>
            </a:solidFill>
            <a:prstDash val="solid"/>
            <a:round/>
            <a:headEnd type="none" w="med" len="med"/>
            <a:tailEnd type="oval" w="med" len="med"/>
          </a:ln>
        </p:spPr>
      </p:cxnSp>
      <p:sp>
        <p:nvSpPr>
          <p:cNvPr id="660" name="Google Shape;660;p16"/>
          <p:cNvSpPr txBox="1"/>
          <p:nvPr/>
        </p:nvSpPr>
        <p:spPr>
          <a:xfrm>
            <a:off x="3224761" y="5684154"/>
            <a:ext cx="1307176" cy="68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900"/>
              </a:spcAft>
              <a:buNone/>
            </a:pPr>
            <a:r>
              <a:rPr lang="en-GB" sz="600" b="1" dirty="0">
                <a:solidFill>
                  <a:schemeClr val="dk1"/>
                </a:solidFill>
                <a:latin typeface="Calibri"/>
                <a:ea typeface="Calibri"/>
                <a:cs typeface="Calibri"/>
                <a:sym typeface="Calibri"/>
              </a:rPr>
              <a:t>How are human rights being abused? </a:t>
            </a:r>
            <a:r>
              <a:rPr lang="en-GB" sz="600" dirty="0">
                <a:solidFill>
                  <a:schemeClr val="dk1"/>
                </a:solidFill>
                <a:latin typeface="Calibri"/>
                <a:ea typeface="Calibri"/>
                <a:cs typeface="Calibri"/>
                <a:sym typeface="Calibri"/>
              </a:rPr>
              <a:t>The final area of the second unit focuses on how human rights are being abused and how we can try and tackle the issue.</a:t>
            </a:r>
            <a:endParaRPr dirty="0"/>
          </a:p>
        </p:txBody>
      </p:sp>
      <p:cxnSp>
        <p:nvCxnSpPr>
          <p:cNvPr id="661" name="Google Shape;661;p16"/>
          <p:cNvCxnSpPr/>
          <p:nvPr/>
        </p:nvCxnSpPr>
        <p:spPr>
          <a:xfrm rot="10800000" flipH="1">
            <a:off x="2605500" y="5184656"/>
            <a:ext cx="4800" cy="428700"/>
          </a:xfrm>
          <a:prstGeom prst="straightConnector1">
            <a:avLst/>
          </a:prstGeom>
          <a:noFill/>
          <a:ln w="28575" cap="flat" cmpd="sng">
            <a:solidFill>
              <a:srgbClr val="0B5394"/>
            </a:solidFill>
            <a:prstDash val="solid"/>
            <a:round/>
            <a:headEnd type="none" w="med" len="med"/>
            <a:tailEnd type="oval" w="med" len="med"/>
          </a:ln>
        </p:spPr>
      </p:cxnSp>
      <p:pic>
        <p:nvPicPr>
          <p:cNvPr id="665" name="Google Shape;665;p16"/>
          <p:cNvPicPr preferRelativeResize="0"/>
          <p:nvPr/>
        </p:nvPicPr>
        <p:blipFill>
          <a:blip r:embed="rId14">
            <a:alphaModFix/>
          </a:blip>
          <a:stretch>
            <a:fillRect/>
          </a:stretch>
        </p:blipFill>
        <p:spPr>
          <a:xfrm>
            <a:off x="5213426" y="6380334"/>
            <a:ext cx="353194" cy="361345"/>
          </a:xfrm>
          <a:prstGeom prst="rect">
            <a:avLst/>
          </a:prstGeom>
          <a:noFill/>
          <a:ln>
            <a:noFill/>
          </a:ln>
        </p:spPr>
      </p:pic>
      <p:pic>
        <p:nvPicPr>
          <p:cNvPr id="666" name="Google Shape;666;p16"/>
          <p:cNvPicPr preferRelativeResize="0"/>
          <p:nvPr/>
        </p:nvPicPr>
        <p:blipFill>
          <a:blip r:embed="rId15">
            <a:alphaModFix/>
          </a:blip>
          <a:stretch>
            <a:fillRect/>
          </a:stretch>
        </p:blipFill>
        <p:spPr>
          <a:xfrm>
            <a:off x="6587068" y="4445330"/>
            <a:ext cx="433850" cy="387364"/>
          </a:xfrm>
          <a:prstGeom prst="rect">
            <a:avLst/>
          </a:prstGeom>
          <a:noFill/>
          <a:ln>
            <a:noFill/>
          </a:ln>
        </p:spPr>
      </p:pic>
      <p:sp>
        <p:nvSpPr>
          <p:cNvPr id="667" name="Google Shape;667;p16"/>
          <p:cNvSpPr txBox="1"/>
          <p:nvPr/>
        </p:nvSpPr>
        <p:spPr>
          <a:xfrm>
            <a:off x="4777934" y="4374807"/>
            <a:ext cx="1633277" cy="34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600" b="1" dirty="0">
                <a:latin typeface="Calibri"/>
                <a:ea typeface="Calibri"/>
                <a:cs typeface="Calibri"/>
                <a:sym typeface="Calibri"/>
              </a:rPr>
              <a:t>Why wars occur: </a:t>
            </a:r>
            <a:r>
              <a:rPr lang="en-GB" sz="600" dirty="0">
                <a:latin typeface="Calibri"/>
                <a:ea typeface="Calibri"/>
                <a:cs typeface="Calibri"/>
                <a:sym typeface="Calibri"/>
              </a:rPr>
              <a:t>We study the conflict in Northern Ireland between Protestants and Catholics as well as the Arab Israeli conflict.</a:t>
            </a:r>
            <a:endParaRPr sz="600" b="1" dirty="0">
              <a:latin typeface="Calibri"/>
              <a:ea typeface="Calibri"/>
              <a:cs typeface="Calibri"/>
              <a:sym typeface="Calibri"/>
            </a:endParaRPr>
          </a:p>
        </p:txBody>
      </p:sp>
      <p:cxnSp>
        <p:nvCxnSpPr>
          <p:cNvPr id="668" name="Google Shape;668;p16"/>
          <p:cNvCxnSpPr/>
          <p:nvPr/>
        </p:nvCxnSpPr>
        <p:spPr>
          <a:xfrm>
            <a:off x="5667890" y="4756330"/>
            <a:ext cx="5400" cy="315187"/>
          </a:xfrm>
          <a:prstGeom prst="straightConnector1">
            <a:avLst/>
          </a:prstGeom>
          <a:noFill/>
          <a:ln w="28575" cap="flat" cmpd="sng">
            <a:solidFill>
              <a:srgbClr val="0B5394"/>
            </a:solidFill>
            <a:prstDash val="solid"/>
            <a:round/>
            <a:headEnd type="none" w="med" len="med"/>
            <a:tailEnd type="oval" w="med" len="med"/>
          </a:ln>
        </p:spPr>
      </p:cxnSp>
      <p:sp>
        <p:nvSpPr>
          <p:cNvPr id="167" name="Google Shape;572;p16"/>
          <p:cNvSpPr txBox="1"/>
          <p:nvPr/>
        </p:nvSpPr>
        <p:spPr>
          <a:xfrm>
            <a:off x="3567763" y="540224"/>
            <a:ext cx="954600" cy="36687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600" b="1" dirty="0">
                <a:latin typeface="Calibri"/>
                <a:ea typeface="Calibri"/>
                <a:cs typeface="Calibri"/>
                <a:sym typeface="Calibri"/>
              </a:rPr>
              <a:t>Parables</a:t>
            </a:r>
            <a:r>
              <a:rPr lang="en-GB" sz="600" dirty="0">
                <a:latin typeface="Calibri"/>
                <a:ea typeface="Calibri"/>
                <a:cs typeface="Calibri"/>
                <a:sym typeface="Calibri"/>
              </a:rPr>
              <a:t>: What are parables? How do they affect someone’s moral guidance?</a:t>
            </a:r>
            <a:endParaRPr sz="600" dirty="0">
              <a:latin typeface="Calibri"/>
              <a:ea typeface="Calibri"/>
              <a:cs typeface="Calibri"/>
              <a:sym typeface="Calibri"/>
            </a:endParaRPr>
          </a:p>
        </p:txBody>
      </p:sp>
      <p:cxnSp>
        <p:nvCxnSpPr>
          <p:cNvPr id="168" name="Google Shape;571;p16"/>
          <p:cNvCxnSpPr/>
          <p:nvPr/>
        </p:nvCxnSpPr>
        <p:spPr>
          <a:xfrm flipH="1">
            <a:off x="4301663" y="930220"/>
            <a:ext cx="600" cy="706200"/>
          </a:xfrm>
          <a:prstGeom prst="straightConnector1">
            <a:avLst/>
          </a:prstGeom>
          <a:noFill/>
          <a:ln w="28575" cap="flat" cmpd="sng">
            <a:solidFill>
              <a:srgbClr val="0B5394"/>
            </a:solidFill>
            <a:prstDash val="solid"/>
            <a:round/>
            <a:headEnd type="none" w="med" len="med"/>
            <a:tailEnd type="oval" w="med" len="med"/>
          </a:ln>
        </p:spPr>
      </p:cxnSp>
      <p:sp>
        <p:nvSpPr>
          <p:cNvPr id="174" name="Google Shape;596;p16"/>
          <p:cNvSpPr txBox="1"/>
          <p:nvPr/>
        </p:nvSpPr>
        <p:spPr>
          <a:xfrm>
            <a:off x="7358001" y="2624990"/>
            <a:ext cx="1560625" cy="40440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600" b="1" dirty="0">
                <a:latin typeface="Calibri"/>
                <a:ea typeface="Calibri"/>
                <a:cs typeface="Calibri"/>
                <a:sym typeface="Calibri"/>
              </a:rPr>
              <a:t>What are your views on forgiveness? What things have you not been able to forgive?</a:t>
            </a:r>
            <a:endParaRPr sz="600" dirty="0">
              <a:latin typeface="Calibri"/>
              <a:ea typeface="Calibri"/>
              <a:cs typeface="Calibri"/>
              <a:sym typeface="Calibri"/>
            </a:endParaRPr>
          </a:p>
        </p:txBody>
      </p:sp>
      <p:cxnSp>
        <p:nvCxnSpPr>
          <p:cNvPr id="178" name="Google Shape;604;p16"/>
          <p:cNvCxnSpPr/>
          <p:nvPr/>
        </p:nvCxnSpPr>
        <p:spPr>
          <a:xfrm flipH="1">
            <a:off x="6536618" y="3322729"/>
            <a:ext cx="651900" cy="5100"/>
          </a:xfrm>
          <a:prstGeom prst="straightConnector1">
            <a:avLst/>
          </a:prstGeom>
          <a:noFill/>
          <a:ln w="28575" cap="flat" cmpd="sng">
            <a:solidFill>
              <a:srgbClr val="0B5394"/>
            </a:solidFill>
            <a:prstDash val="solid"/>
            <a:round/>
            <a:headEnd type="none" w="med" len="med"/>
            <a:tailEnd type="oval" w="med" len="med"/>
          </a:ln>
        </p:spPr>
      </p:cxnSp>
      <p:sp>
        <p:nvSpPr>
          <p:cNvPr id="179" name="Google Shape;596;p16"/>
          <p:cNvSpPr txBox="1"/>
          <p:nvPr/>
        </p:nvSpPr>
        <p:spPr>
          <a:xfrm>
            <a:off x="6884921" y="3277469"/>
            <a:ext cx="1222390" cy="310200"/>
          </a:xfrm>
          <a:prstGeom prst="rect">
            <a:avLst/>
          </a:prstGeom>
          <a:noFill/>
          <a:ln>
            <a:noFill/>
          </a:ln>
        </p:spPr>
        <p:txBody>
          <a:bodyPr spcFirstLastPara="1" wrap="square" lIns="91425" tIns="91425" rIns="91425" bIns="91425" anchor="t" anchorCtr="0">
            <a:noAutofit/>
          </a:bodyPr>
          <a:lstStyle/>
          <a:p>
            <a:r>
              <a:rPr lang="en-GB" sz="600" b="1" dirty="0">
                <a:latin typeface="Calibri" panose="020F0502020204030204" pitchFamily="34" charset="0"/>
                <a:ea typeface="Calibri"/>
                <a:cs typeface="Calibri" panose="020F0502020204030204" pitchFamily="34" charset="0"/>
                <a:sym typeface="Calibri"/>
              </a:rPr>
              <a:t>Religious views o forgiveness: </a:t>
            </a:r>
            <a:endParaRPr lang="en-GB" sz="600" dirty="0">
              <a:latin typeface="Calibri" panose="020F0502020204030204" pitchFamily="34" charset="0"/>
              <a:cs typeface="Calibri" panose="020F0502020204030204" pitchFamily="34" charset="0"/>
            </a:endParaRPr>
          </a:p>
          <a:p>
            <a:r>
              <a:rPr lang="en-GB" sz="600" dirty="0">
                <a:latin typeface="Calibri" panose="020F0502020204030204" pitchFamily="34" charset="0"/>
                <a:cs typeface="Calibri" panose="020F0502020204030204" pitchFamily="34" charset="0"/>
              </a:rPr>
              <a:t>Why are some religious people able to forgive yet some cannot? Shouldn’t all religious people forgive everyone and everything?</a:t>
            </a:r>
          </a:p>
          <a:p>
            <a:pPr marL="0" lvl="0" indent="0" algn="l" rtl="0">
              <a:spcBef>
                <a:spcPts val="0"/>
              </a:spcBef>
              <a:spcAft>
                <a:spcPts val="0"/>
              </a:spcAft>
              <a:buNone/>
            </a:pPr>
            <a:endParaRPr sz="700" b="1" dirty="0">
              <a:latin typeface="Calibri" panose="020F0502020204030204" pitchFamily="34" charset="0"/>
              <a:ea typeface="Calibri"/>
              <a:cs typeface="Calibri" panose="020F0502020204030204" pitchFamily="34" charset="0"/>
              <a:sym typeface="Calibri"/>
            </a:endParaRPr>
          </a:p>
        </p:txBody>
      </p:sp>
      <p:sp>
        <p:nvSpPr>
          <p:cNvPr id="183" name="Google Shape;596;p16"/>
          <p:cNvSpPr txBox="1"/>
          <p:nvPr/>
        </p:nvSpPr>
        <p:spPr>
          <a:xfrm>
            <a:off x="4455865" y="2657546"/>
            <a:ext cx="1458186" cy="310200"/>
          </a:xfrm>
          <a:prstGeom prst="rect">
            <a:avLst/>
          </a:prstGeom>
          <a:noFill/>
          <a:ln>
            <a:noFill/>
          </a:ln>
        </p:spPr>
        <p:txBody>
          <a:bodyPr spcFirstLastPara="1" wrap="square" lIns="91425" tIns="91425" rIns="91425" bIns="91425" anchor="t" anchorCtr="0">
            <a:noAutofit/>
          </a:bodyPr>
          <a:lstStyle/>
          <a:p>
            <a:r>
              <a:rPr lang="en-GB" sz="600" b="1" dirty="0">
                <a:latin typeface="Calibri" panose="020F0502020204030204" pitchFamily="34" charset="0"/>
                <a:ea typeface="Calibri"/>
                <a:cs typeface="Calibri" panose="020F0502020204030204" pitchFamily="34" charset="0"/>
                <a:sym typeface="Calibri"/>
              </a:rPr>
              <a:t>Why forgive: </a:t>
            </a:r>
            <a:r>
              <a:rPr lang="en-GB" sz="600" dirty="0">
                <a:latin typeface="Calibri" panose="020F0502020204030204" pitchFamily="34" charset="0"/>
                <a:cs typeface="Calibri" panose="020F0502020204030204" pitchFamily="34" charset="0"/>
              </a:rPr>
              <a:t>Our final lesson in Year 9 ties everything together and focusses on our own views towards forgiveness, religious or not.</a:t>
            </a:r>
          </a:p>
          <a:p>
            <a:pPr marL="0" lvl="0" indent="0" algn="l" rtl="0">
              <a:spcBef>
                <a:spcPts val="0"/>
              </a:spcBef>
              <a:spcAft>
                <a:spcPts val="0"/>
              </a:spcAft>
              <a:buNone/>
            </a:pPr>
            <a:endParaRPr sz="600" b="1" dirty="0">
              <a:latin typeface="Calibri" panose="020F0502020204030204" pitchFamily="34" charset="0"/>
              <a:ea typeface="Calibri"/>
              <a:cs typeface="Calibri" panose="020F0502020204030204" pitchFamily="34" charset="0"/>
              <a:sym typeface="Calibri"/>
            </a:endParaRPr>
          </a:p>
        </p:txBody>
      </p:sp>
      <p:sp>
        <p:nvSpPr>
          <p:cNvPr id="184" name="Google Shape;596;p16"/>
          <p:cNvSpPr txBox="1"/>
          <p:nvPr/>
        </p:nvSpPr>
        <p:spPr>
          <a:xfrm>
            <a:off x="3229354" y="3844125"/>
            <a:ext cx="1375201" cy="49622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600" b="1" dirty="0">
                <a:latin typeface="Calibri"/>
                <a:ea typeface="Calibri"/>
                <a:cs typeface="Calibri"/>
                <a:sym typeface="Calibri"/>
              </a:rPr>
              <a:t>CRIME AND PUNISHMENT:</a:t>
            </a:r>
          </a:p>
          <a:p>
            <a:pPr marL="0" lvl="0" indent="0" algn="l" rtl="0">
              <a:spcBef>
                <a:spcPts val="0"/>
              </a:spcBef>
              <a:spcAft>
                <a:spcPts val="0"/>
              </a:spcAft>
              <a:buNone/>
            </a:pPr>
            <a:r>
              <a:rPr lang="en-GB" sz="600" dirty="0">
                <a:latin typeface="Calibri"/>
                <a:ea typeface="Calibri"/>
                <a:cs typeface="Calibri"/>
                <a:sym typeface="Calibri"/>
              </a:rPr>
              <a:t>The first topic focuses on justice and punishment. We focus on the purpose of punishments as well as the religious views towards punishments. Consuming energy resources</a:t>
            </a:r>
            <a:endParaRPr sz="600" dirty="0">
              <a:latin typeface="Calibri"/>
              <a:ea typeface="Calibri"/>
              <a:cs typeface="Calibri"/>
              <a:sym typeface="Calibri"/>
            </a:endParaRPr>
          </a:p>
        </p:txBody>
      </p:sp>
      <p:sp>
        <p:nvSpPr>
          <p:cNvPr id="188" name="Google Shape;569;p16"/>
          <p:cNvSpPr txBox="1"/>
          <p:nvPr/>
        </p:nvSpPr>
        <p:spPr>
          <a:xfrm>
            <a:off x="506403" y="4265521"/>
            <a:ext cx="1564489" cy="30891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dirty="0">
                <a:latin typeface="Calibri"/>
                <a:ea typeface="Calibri"/>
                <a:cs typeface="Calibri"/>
                <a:sym typeface="Calibri"/>
              </a:rPr>
              <a:t>Euthanasia and Capital Punishment: </a:t>
            </a:r>
            <a:r>
              <a:rPr lang="en-GB" sz="700" dirty="0">
                <a:latin typeface="Calibri"/>
                <a:ea typeface="Calibri"/>
                <a:cs typeface="Calibri"/>
                <a:sym typeface="Calibri"/>
              </a:rPr>
              <a:t>Within the topic we look at the reasons behind taking a persons life – be it assisted suicide or as a death sentence punishment, exploring the religious views towards this.</a:t>
            </a:r>
            <a:endParaRPr sz="700" b="1" dirty="0">
              <a:latin typeface="Calibri"/>
              <a:ea typeface="Calibri"/>
              <a:cs typeface="Calibri"/>
              <a:sym typeface="Calibri"/>
            </a:endParaRPr>
          </a:p>
        </p:txBody>
      </p:sp>
      <p:pic>
        <p:nvPicPr>
          <p:cNvPr id="16" name="Picture 15" descr="Screen Clipping"/>
          <p:cNvPicPr>
            <a:picLocks noChangeAspect="1"/>
          </p:cNvPicPr>
          <p:nvPr/>
        </p:nvPicPr>
        <p:blipFill>
          <a:blip r:embed="rId16">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2818794" y="6239399"/>
            <a:ext cx="425764" cy="471291"/>
          </a:xfrm>
          <a:prstGeom prst="rect">
            <a:avLst/>
          </a:prstGeom>
        </p:spPr>
      </p:pic>
      <p:sp>
        <p:nvSpPr>
          <p:cNvPr id="14" name="AutoShape 2" descr="Image result for in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6" descr="Image result for glob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6" name="Picture 4" descr="Biddulph High School"/>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3404" y="58052"/>
            <a:ext cx="2062018" cy="455445"/>
          </a:xfrm>
          <a:prstGeom prst="rect">
            <a:avLst/>
          </a:prstGeom>
          <a:noFill/>
          <a:extLst>
            <a:ext uri="{909E8E84-426E-40DD-AFC4-6F175D3DCCD1}">
              <a14:hiddenFill xmlns:a14="http://schemas.microsoft.com/office/drawing/2010/main">
                <a:solidFill>
                  <a:srgbClr val="FFFFFF"/>
                </a:solidFill>
              </a14:hiddenFill>
            </a:ext>
          </a:extLst>
        </p:spPr>
      </p:pic>
      <p:sp>
        <p:nvSpPr>
          <p:cNvPr id="163" name="Google Shape;572;p16"/>
          <p:cNvSpPr txBox="1"/>
          <p:nvPr/>
        </p:nvSpPr>
        <p:spPr>
          <a:xfrm>
            <a:off x="1473456" y="461066"/>
            <a:ext cx="1075285" cy="46802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600" b="1" dirty="0">
                <a:latin typeface="Calibri"/>
                <a:ea typeface="Calibri"/>
                <a:cs typeface="Calibri"/>
                <a:sym typeface="Calibri"/>
              </a:rPr>
              <a:t>What is evil?– </a:t>
            </a:r>
            <a:r>
              <a:rPr lang="en-GB" sz="600" dirty="0">
                <a:latin typeface="Calibri"/>
                <a:ea typeface="Calibri"/>
                <a:cs typeface="Calibri"/>
                <a:sym typeface="Calibri"/>
              </a:rPr>
              <a:t>The first lessons we look at, focusses on identifying just what acts are evil and then looking at how good can come from evil.</a:t>
            </a:r>
            <a:endParaRPr sz="600" b="1" dirty="0">
              <a:latin typeface="Calibri"/>
              <a:ea typeface="Calibri"/>
              <a:cs typeface="Calibri"/>
              <a:sym typeface="Calibri"/>
            </a:endParaRPr>
          </a:p>
        </p:txBody>
      </p:sp>
      <p:sp>
        <p:nvSpPr>
          <p:cNvPr id="169" name="Google Shape;611;p16"/>
          <p:cNvSpPr txBox="1"/>
          <p:nvPr/>
        </p:nvSpPr>
        <p:spPr>
          <a:xfrm>
            <a:off x="4564627" y="534602"/>
            <a:ext cx="920884" cy="393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600" b="1" dirty="0">
                <a:latin typeface="Calibri"/>
                <a:ea typeface="Calibri"/>
                <a:cs typeface="Calibri"/>
                <a:sym typeface="Calibri"/>
              </a:rPr>
              <a:t>The four wives: </a:t>
            </a:r>
            <a:r>
              <a:rPr lang="en-GB" sz="600" dirty="0">
                <a:latin typeface="Calibri"/>
                <a:ea typeface="Calibri"/>
                <a:cs typeface="Calibri"/>
                <a:sym typeface="Calibri"/>
              </a:rPr>
              <a:t>Through this story we focus on the importance  of looking after our soul as much as looking after our appearance.</a:t>
            </a:r>
            <a:endParaRPr sz="700" dirty="0">
              <a:latin typeface="Calibri"/>
              <a:ea typeface="Calibri"/>
              <a:cs typeface="Calibri"/>
              <a:sym typeface="Calibri"/>
            </a:endParaRPr>
          </a:p>
        </p:txBody>
      </p:sp>
      <p:sp>
        <p:nvSpPr>
          <p:cNvPr id="186" name="Google Shape;596;p16"/>
          <p:cNvSpPr txBox="1"/>
          <p:nvPr/>
        </p:nvSpPr>
        <p:spPr>
          <a:xfrm>
            <a:off x="673814" y="3721489"/>
            <a:ext cx="1540129" cy="4330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dirty="0">
                <a:latin typeface="Calibri" panose="020F0502020204030204" pitchFamily="34" charset="0"/>
                <a:ea typeface="Calibri"/>
                <a:cs typeface="Calibri" panose="020F0502020204030204" pitchFamily="34" charset="0"/>
                <a:sym typeface="Calibri"/>
              </a:rPr>
              <a:t>Religious view on punishments: </a:t>
            </a:r>
            <a:r>
              <a:rPr lang="en-GB" sz="700" dirty="0">
                <a:latin typeface="Calibri" panose="020F0502020204030204" pitchFamily="34" charset="0"/>
                <a:ea typeface="Calibri"/>
                <a:cs typeface="Calibri" panose="020F0502020204030204" pitchFamily="34" charset="0"/>
                <a:sym typeface="Calibri"/>
              </a:rPr>
              <a:t>we explore the Christian and Muslim view on punishments with focus on teachings from the Bible and Qur’an</a:t>
            </a:r>
            <a:endParaRPr sz="700" b="1" dirty="0">
              <a:latin typeface="Calibri" panose="020F0502020204030204" pitchFamily="34" charset="0"/>
              <a:ea typeface="Calibri"/>
              <a:cs typeface="Calibri" panose="020F0502020204030204" pitchFamily="34" charset="0"/>
              <a:sym typeface="Calibri"/>
            </a:endParaRPr>
          </a:p>
        </p:txBody>
      </p:sp>
      <p:sp>
        <p:nvSpPr>
          <p:cNvPr id="187" name="Google Shape;596;p16"/>
          <p:cNvSpPr txBox="1"/>
          <p:nvPr/>
        </p:nvSpPr>
        <p:spPr>
          <a:xfrm>
            <a:off x="4691660" y="5825951"/>
            <a:ext cx="1043532" cy="433025"/>
          </a:xfrm>
          <a:prstGeom prst="rect">
            <a:avLst/>
          </a:prstGeom>
          <a:noFill/>
          <a:ln>
            <a:noFill/>
          </a:ln>
        </p:spPr>
        <p:txBody>
          <a:bodyPr spcFirstLastPara="1" wrap="square" lIns="91425" tIns="91425" rIns="91425" bIns="91425" anchor="t" anchorCtr="0">
            <a:noAutofit/>
          </a:bodyPr>
          <a:lstStyle/>
          <a:p>
            <a:r>
              <a:rPr lang="en-GB" sz="600" b="1" dirty="0">
                <a:latin typeface="Calibri" panose="020F0502020204030204" pitchFamily="34" charset="0"/>
                <a:cs typeface="Calibri" panose="020F0502020204030204" pitchFamily="34" charset="0"/>
                <a:sym typeface="Calibri"/>
              </a:rPr>
              <a:t>THE FINAL TOPIC IS WAR. </a:t>
            </a:r>
            <a:r>
              <a:rPr lang="en-GB" sz="600" dirty="0">
                <a:latin typeface="Calibri" panose="020F0502020204030204" pitchFamily="34" charset="0"/>
                <a:cs typeface="Calibri" panose="020F0502020204030204" pitchFamily="34" charset="0"/>
                <a:sym typeface="Calibri"/>
              </a:rPr>
              <a:t>Throughout this unit we focus of the causes of war and the rules on engagement.</a:t>
            </a:r>
            <a:endParaRPr lang="en-GB" sz="600" b="1"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700" b="1" dirty="0">
              <a:latin typeface="Calibri" panose="020F0502020204030204" pitchFamily="34" charset="0"/>
              <a:ea typeface="Calibri"/>
              <a:cs typeface="Calibri" panose="020F0502020204030204" pitchFamily="34" charset="0"/>
              <a:sym typeface="Calibri"/>
            </a:endParaRPr>
          </a:p>
        </p:txBody>
      </p:sp>
      <p:cxnSp>
        <p:nvCxnSpPr>
          <p:cNvPr id="189" name="Google Shape;630;p16"/>
          <p:cNvCxnSpPr/>
          <p:nvPr/>
        </p:nvCxnSpPr>
        <p:spPr>
          <a:xfrm flipV="1">
            <a:off x="3904769" y="5240493"/>
            <a:ext cx="1801" cy="469895"/>
          </a:xfrm>
          <a:prstGeom prst="straightConnector1">
            <a:avLst/>
          </a:prstGeom>
          <a:noFill/>
          <a:ln w="28575" cap="flat" cmpd="sng">
            <a:solidFill>
              <a:srgbClr val="0B5394"/>
            </a:solidFill>
            <a:prstDash val="solid"/>
            <a:round/>
            <a:headEnd type="none" w="med" len="med"/>
            <a:tailEnd type="oval" w="med" len="med"/>
          </a:ln>
        </p:spPr>
      </p:cxnSp>
      <p:pic>
        <p:nvPicPr>
          <p:cNvPr id="1026" name="Picture 2" descr="Holy Bible Icon – Free Download, PNG and Vecto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41466" y="840636"/>
            <a:ext cx="350828" cy="3508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 Quran Icons - Download Free Vector Icons | Noun Project"/>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37626" y="459178"/>
            <a:ext cx="493510" cy="4935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ildren can colour in our poster, and learn about the five pillars of Islam,  which are the foundation of Muslim life.&amp;amp;nbsp; | Pillars of islam, Pillars,  Islam"/>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11407" y="1032990"/>
            <a:ext cx="894514" cy="6550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rgive Icons - Download Free Vector Icons | Noun Project"/>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25889" y="2312165"/>
            <a:ext cx="461483" cy="4614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slam Icons - Download Free Vector Icons | Noun Project"/>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18407" y="2232081"/>
            <a:ext cx="308224" cy="3082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dam And Eve Icons - Download Free Vector Icons | Noun Project"/>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66189" y="2364864"/>
            <a:ext cx="335414" cy="33541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379 Forgiveness Symbol Clip Art Illustrations &amp;amp; Clip Art - iStock"/>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9155" y="3781492"/>
            <a:ext cx="680265" cy="68026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ourt Hammer Icon. Element Of Crime And Punishment Icon For Mobile Concept  And Web Apps. Thin Line Court Hammer Icon Can Be Used F Stock Illustration  - Illustration of line, justice: 126582721"/>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4994" y="3675399"/>
            <a:ext cx="761065" cy="76106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riminal-jail-lockup-prison-prisoner-punishment-torture-icon-punishment-png-491_512  - Opinio Juris"/>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26786" y="3318212"/>
            <a:ext cx="384900" cy="40136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eath hanging punishment sentence icon - Nasty Icons"/>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7925" y="4533646"/>
            <a:ext cx="488636" cy="48863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uman rights - Free miscellaneous icons"/>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89941" y="5559242"/>
            <a:ext cx="446180" cy="44618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World war - Free miscellaneous icons"/>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74854" y="5592216"/>
            <a:ext cx="450247" cy="45024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Bird, branch, dove, flying, olive, peace icon - Download on Iconfinde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388200" y="6246617"/>
            <a:ext cx="418133" cy="41813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Religious Education Icons - Download Free Vector Icons | Noun Project"/>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8918" y="5815938"/>
            <a:ext cx="997209" cy="997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4438</TotalTime>
  <Words>811</Words>
  <Application>Microsoft Office PowerPoint</Application>
  <PresentationFormat>On-screen Show (4:3)</PresentationFormat>
  <Paragraphs>37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Bauhaus 93</vt:lpstr>
      <vt:lpstr>Calibri</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Ireland</dc:creator>
  <cp:lastModifiedBy>Carole Bradley (BHS)</cp:lastModifiedBy>
  <cp:revision>43</cp:revision>
  <cp:lastPrinted>2021-06-14T12:55:24Z</cp:lastPrinted>
  <dcterms:modified xsi:type="dcterms:W3CDTF">2024-09-11T15:17:52Z</dcterms:modified>
</cp:coreProperties>
</file>